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368" r:id="rId2"/>
    <p:sldId id="369" r:id="rId3"/>
    <p:sldId id="445" r:id="rId4"/>
    <p:sldId id="371" r:id="rId5"/>
    <p:sldId id="372" r:id="rId6"/>
    <p:sldId id="373" r:id="rId7"/>
    <p:sldId id="374" r:id="rId8"/>
    <p:sldId id="407" r:id="rId9"/>
    <p:sldId id="406" r:id="rId10"/>
    <p:sldId id="375" r:id="rId11"/>
    <p:sldId id="449" r:id="rId12"/>
    <p:sldId id="451" r:id="rId13"/>
    <p:sldId id="376" r:id="rId14"/>
    <p:sldId id="377" r:id="rId15"/>
    <p:sldId id="410" r:id="rId16"/>
    <p:sldId id="378" r:id="rId17"/>
    <p:sldId id="411" r:id="rId18"/>
    <p:sldId id="412" r:id="rId19"/>
    <p:sldId id="435" r:id="rId20"/>
    <p:sldId id="413" r:id="rId21"/>
    <p:sldId id="477" r:id="rId22"/>
    <p:sldId id="476" r:id="rId23"/>
    <p:sldId id="446" r:id="rId24"/>
    <p:sldId id="383" r:id="rId25"/>
    <p:sldId id="385" r:id="rId26"/>
    <p:sldId id="386" r:id="rId27"/>
    <p:sldId id="355" r:id="rId28"/>
    <p:sldId id="363" r:id="rId29"/>
    <p:sldId id="430" r:id="rId30"/>
    <p:sldId id="441" r:id="rId31"/>
    <p:sldId id="391" r:id="rId32"/>
    <p:sldId id="366" r:id="rId33"/>
    <p:sldId id="392" r:id="rId34"/>
    <p:sldId id="393" r:id="rId35"/>
    <p:sldId id="394" r:id="rId36"/>
    <p:sldId id="395" r:id="rId37"/>
    <p:sldId id="396" r:id="rId38"/>
    <p:sldId id="397" r:id="rId39"/>
    <p:sldId id="398" r:id="rId40"/>
  </p:sldIdLst>
  <p:sldSz cx="12192000" cy="6858000"/>
  <p:notesSz cx="6797675" cy="9926638"/>
  <p:defaultTextStyle>
    <a:defPPr>
      <a:defRPr lang="en-US"/>
    </a:defPPr>
    <a:lvl1pPr algn="r" rtl="0" fontAlgn="base" latinLnBrk="1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굴림" charset="-127"/>
        <a:cs typeface="+mn-cs"/>
      </a:defRPr>
    </a:lvl1pPr>
    <a:lvl2pPr marL="457200" algn="r" rtl="0" fontAlgn="base" latinLnBrk="1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굴림" charset="-127"/>
        <a:cs typeface="+mn-cs"/>
      </a:defRPr>
    </a:lvl2pPr>
    <a:lvl3pPr marL="914400" algn="r" rtl="0" fontAlgn="base" latinLnBrk="1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굴림" charset="-127"/>
        <a:cs typeface="+mn-cs"/>
      </a:defRPr>
    </a:lvl3pPr>
    <a:lvl4pPr marL="1371600" algn="r" rtl="0" fontAlgn="base" latinLnBrk="1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굴림" charset="-127"/>
        <a:cs typeface="+mn-cs"/>
      </a:defRPr>
    </a:lvl4pPr>
    <a:lvl5pPr marL="1828800" algn="r" rtl="0" fontAlgn="base" latinLnBrk="1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굴림" charset="-127"/>
        <a:cs typeface="+mn-cs"/>
      </a:defRPr>
    </a:lvl5pPr>
    <a:lvl6pPr marL="2286000" algn="l" defTabSz="914400" rtl="0" eaLnBrk="1" latinLnBrk="1" hangingPunct="1">
      <a:defRPr b="1" kern="1200">
        <a:solidFill>
          <a:schemeClr val="tx1"/>
        </a:solidFill>
        <a:latin typeface="Arial" charset="0"/>
        <a:ea typeface="굴림" charset="-127"/>
        <a:cs typeface="+mn-cs"/>
      </a:defRPr>
    </a:lvl6pPr>
    <a:lvl7pPr marL="2743200" algn="l" defTabSz="914400" rtl="0" eaLnBrk="1" latinLnBrk="1" hangingPunct="1">
      <a:defRPr b="1" kern="1200">
        <a:solidFill>
          <a:schemeClr val="tx1"/>
        </a:solidFill>
        <a:latin typeface="Arial" charset="0"/>
        <a:ea typeface="굴림" charset="-127"/>
        <a:cs typeface="+mn-cs"/>
      </a:defRPr>
    </a:lvl7pPr>
    <a:lvl8pPr marL="3200400" algn="l" defTabSz="914400" rtl="0" eaLnBrk="1" latinLnBrk="1" hangingPunct="1">
      <a:defRPr b="1" kern="1200">
        <a:solidFill>
          <a:schemeClr val="tx1"/>
        </a:solidFill>
        <a:latin typeface="Arial" charset="0"/>
        <a:ea typeface="굴림" charset="-127"/>
        <a:cs typeface="+mn-cs"/>
      </a:defRPr>
    </a:lvl8pPr>
    <a:lvl9pPr marL="3657600" algn="l" defTabSz="914400" rtl="0" eaLnBrk="1" latinLnBrk="1" hangingPunct="1">
      <a:defRPr b="1" kern="1200">
        <a:solidFill>
          <a:schemeClr val="tx1"/>
        </a:solidFill>
        <a:latin typeface="Arial" charset="0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0000"/>
    <a:srgbClr val="FF3300"/>
    <a:srgbClr val="3333FF"/>
    <a:srgbClr val="CC0000"/>
    <a:srgbClr val="9900CC"/>
    <a:srgbClr val="333399"/>
    <a:srgbClr val="5F5F5F"/>
    <a:srgbClr val="808080"/>
    <a:srgbClr val="5EB4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6" autoAdjust="0"/>
    <p:restoredTop sz="91435" autoAdjust="0"/>
  </p:normalViewPr>
  <p:slideViewPr>
    <p:cSldViewPr>
      <p:cViewPr varScale="1">
        <p:scale>
          <a:sx n="101" d="100"/>
          <a:sy n="101" d="100"/>
        </p:scale>
        <p:origin x="972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2016" y="0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fld id="{AD88784C-7E3A-4B30-9AB5-EB5C1719E979}" type="datetimeFigureOut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75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0306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5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2016" y="9430306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fld id="{C8B8FE67-C0CC-4B9B-84BA-3580BB026F2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041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latinLnBrk="0">
              <a:defRPr sz="1200" b="0"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3" y="0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latinLnBrk="0">
              <a:defRPr sz="1200" b="0"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488" y="744538"/>
            <a:ext cx="6616700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44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5153"/>
            <a:ext cx="5438140" cy="446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  <a:p>
            <a:pPr lvl="4"/>
            <a:r>
              <a:rPr lang="en-US" altLang="ko-KR" noProof="0"/>
              <a:t>Fifth level</a:t>
            </a:r>
          </a:p>
        </p:txBody>
      </p:sp>
      <p:sp>
        <p:nvSpPr>
          <p:cNvPr id="1044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583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latinLnBrk="0">
              <a:defRPr sz="1200" b="0"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44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3" y="9428583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latinLnBrk="0">
              <a:defRPr sz="1200" b="0">
                <a:ea typeface="굴림" charset="-127"/>
              </a:defRPr>
            </a:lvl1pPr>
          </a:lstStyle>
          <a:p>
            <a:pPr>
              <a:defRPr/>
            </a:pPr>
            <a:fld id="{A44957E6-6E95-4620-A2C6-CFCD8F95570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225862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5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17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403380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18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19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831195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20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025836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23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24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25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26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28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776103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31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6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36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314732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38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7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9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10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13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14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15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4957E6-6E95-4620-A2C6-CFCD8F95570D}" type="slidenum">
              <a:rPr lang="ko-KR" altLang="en-US" smtClean="0"/>
              <a:pPr>
                <a:defRPr/>
              </a:pPr>
              <a:t>16</a:t>
            </a:fld>
            <a:endParaRPr lang="en-US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6" descr="238"/>
          <p:cNvPicPr>
            <a:picLocks noChangeAspect="1" noChangeArrowheads="1"/>
          </p:cNvPicPr>
          <p:nvPr/>
        </p:nvPicPr>
        <p:blipFill>
          <a:blip r:embed="rId2" cstate="print"/>
          <a:srcRect t="1578"/>
          <a:stretch>
            <a:fillRect/>
          </a:stretch>
        </p:blipFill>
        <p:spPr bwMode="ltGray">
          <a:xfrm>
            <a:off x="-12699" y="0"/>
            <a:ext cx="569383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AutoShape 54"/>
          <p:cNvSpPr>
            <a:spLocks noChangeArrowheads="1"/>
          </p:cNvSpPr>
          <p:nvPr/>
        </p:nvSpPr>
        <p:spPr bwMode="auto">
          <a:xfrm>
            <a:off x="203200" y="228600"/>
            <a:ext cx="11785600" cy="6324600"/>
          </a:xfrm>
          <a:prstGeom prst="roundRect">
            <a:avLst>
              <a:gd name="adj" fmla="val 4569"/>
            </a:avLst>
          </a:prstGeom>
          <a:noFill/>
          <a:ln w="28575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/>
            <a:endParaRPr lang="ko-KR" altLang="en-US"/>
          </a:p>
        </p:txBody>
      </p:sp>
      <p:pic>
        <p:nvPicPr>
          <p:cNvPr id="6" name="Picture 62" descr="logo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76000" y="5867401"/>
            <a:ext cx="9144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791200" y="2895600"/>
            <a:ext cx="5384800" cy="685800"/>
          </a:xfrm>
          <a:effectLst/>
        </p:spPr>
        <p:txBody>
          <a:bodyPr/>
          <a:lstStyle>
            <a:lvl1pPr algn="r"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791200" y="4038600"/>
            <a:ext cx="5384800" cy="5334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304800" y="6553201"/>
            <a:ext cx="2844800" cy="244475"/>
          </a:xfrm>
        </p:spPr>
        <p:txBody>
          <a:bodyPr/>
          <a:lstStyle>
            <a:lvl1pPr algn="l">
              <a:defRPr sz="1000" b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A9BA8499-64A0-4F02-8DCF-65DDA53DC061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 bwMode="gray">
          <a:xfrm>
            <a:off x="4267200" y="6553201"/>
            <a:ext cx="3860800" cy="24447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latinLnBrk="0">
              <a:defRPr sz="1000" b="0"/>
            </a:lvl1pPr>
          </a:lstStyle>
          <a:p>
            <a:endParaRPr lang="ko-KR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9042400" y="6553201"/>
            <a:ext cx="2844800" cy="244475"/>
          </a:xfrm>
        </p:spPr>
        <p:txBody>
          <a:bodyPr/>
          <a:lstStyle>
            <a:lvl1pPr algn="r">
              <a:defRPr sz="1000" b="0"/>
            </a:lvl1pPr>
          </a:lstStyle>
          <a:p>
            <a:pPr>
              <a:defRPr/>
            </a:pPr>
            <a:fld id="{97E9A97D-2BC9-4143-B3BE-92FE9E6795E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6E9FC5-5EFF-43E0-BC2B-53D03C6553BF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5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9F173B6-0AD2-4D7F-9012-CDBD3220537B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63000" y="714375"/>
            <a:ext cx="2717800" cy="56102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714375"/>
            <a:ext cx="7950200" cy="56102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780A49-EFAE-4DDD-88FB-9F7683B48E3A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5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B5299DD-881A-44C9-BB0C-1E66DB2B2C08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제목, 텍스트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27200" y="714375"/>
            <a:ext cx="9753600" cy="533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09600" y="1447800"/>
            <a:ext cx="5334000" cy="4876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46800" y="1447800"/>
            <a:ext cx="5334000" cy="4876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C074A4-AF99-4C37-A443-3A64455FA1EF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6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2931EE7-D2D5-4218-88D4-FF766888C61A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27200" y="714375"/>
            <a:ext cx="9753600" cy="533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609600" y="1447800"/>
            <a:ext cx="10871200" cy="4876800"/>
          </a:xfrm>
        </p:spPr>
        <p:txBody>
          <a:bodyPr/>
          <a:lstStyle/>
          <a:p>
            <a:pPr lvl="0"/>
            <a:r>
              <a:rPr lang="ko-KR" altLang="en-US" noProof="0"/>
              <a:t>표를 추가하려면 아이콘을 클릭하십시오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9179C7-9F4E-43EF-8AFF-A7CE9F5F5B25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5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3EBB24-A797-4E8C-91E0-22F797B037AF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26CC2FC-D8C1-40F4-812D-882A11C1D585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5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777EA5-6554-4DE1-9991-C2FF9598E178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D7574E-8BFB-4E86-BD4A-F85F42FB43DE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5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7B3EC04-E377-465D-BBB0-834E1E74DC86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447800"/>
            <a:ext cx="53340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46800" y="1447800"/>
            <a:ext cx="53340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2A23D5-8C47-40A0-BD03-D35FBAE0A6AC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6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5B3948-454D-499B-9176-FBD8C64667C2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46FE51B-E7CD-4815-879C-753EA9CD9388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8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97509F-2B91-43C1-8393-C5C962A220F2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C4E4F9-C664-4EB8-8D7B-9D735BCFCE87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4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142AA8-51DC-4E7C-A95E-53F1B210C5B0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197A1F-D0A2-40AC-A701-C515E6D797CA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3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2BE6EB-9785-4AFE-9EF7-9ABFD83F5E25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A9F3C5D-8189-4A97-9C13-C625D9E23C36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6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440C85A-EC57-47DC-B0E1-A985784103E6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45B6B91-EFFB-4656-8654-0CDD3BA8E967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6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2C5BAF-56CD-4767-BB84-FADE9DAF9BA2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81"/>
          <p:cNvGraphicFramePr>
            <a:graphicFrameLocks noChangeAspect="1"/>
          </p:cNvGraphicFramePr>
          <p:nvPr/>
        </p:nvGraphicFramePr>
        <p:xfrm>
          <a:off x="203200" y="609600"/>
          <a:ext cx="117856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5" imgW="22857143" imgH="2819048" progId="">
                  <p:embed/>
                </p:oleObj>
              </mc:Choice>
              <mc:Fallback>
                <p:oleObj name="Image" r:id="rId15" imgW="22857143" imgH="2819048" progId="">
                  <p:embed/>
                  <p:pic>
                    <p:nvPicPr>
                      <p:cNvPr id="0" name="Picture 45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3200" y="609600"/>
                        <a:ext cx="11785600" cy="76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3FB564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30311D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C0C0C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7" name="Object 72"/>
          <p:cNvGraphicFramePr>
            <a:graphicFrameLocks noChangeAspect="1"/>
          </p:cNvGraphicFramePr>
          <p:nvPr/>
        </p:nvGraphicFramePr>
        <p:xfrm>
          <a:off x="10668000" y="6019801"/>
          <a:ext cx="91440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7" imgW="1494385" imgH="1182930" progId="">
                  <p:embed/>
                </p:oleObj>
              </mc:Choice>
              <mc:Fallback>
                <p:oleObj name="Image" r:id="rId17" imgW="1494385" imgH="1182930" progId="">
                  <p:embed/>
                  <p:pic>
                    <p:nvPicPr>
                      <p:cNvPr id="0" name="Picture 45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0" y="6019801"/>
                        <a:ext cx="914400" cy="54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3FB564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30311D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C0C0C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1727200" y="714375"/>
            <a:ext cx="97536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609600" y="1447800"/>
            <a:ext cx="108712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8026400" y="304801"/>
            <a:ext cx="25400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latinLnBrk="0">
              <a:defRPr sz="900">
                <a:latin typeface="Verdana" pitchFamily="34" charset="0"/>
              </a:defRPr>
            </a:lvl1pPr>
          </a:lstStyle>
          <a:p>
            <a:fld id="{6A462D10-CB84-4029-B078-7752DF6E0244}" type="datetime1">
              <a:rPr lang="ko-KR" altLang="en-US"/>
              <a:pPr/>
              <a:t>2022-05-09</a:t>
            </a:fld>
            <a:endParaRPr lang="ko-KR" altLang="en-US"/>
          </a:p>
        </p:txBody>
      </p:sp>
      <p:sp>
        <p:nvSpPr>
          <p:cNvPr id="1092" name="AutoShape 68"/>
          <p:cNvSpPr>
            <a:spLocks noChangeArrowheads="1"/>
          </p:cNvSpPr>
          <p:nvPr/>
        </p:nvSpPr>
        <p:spPr bwMode="auto">
          <a:xfrm>
            <a:off x="203200" y="228600"/>
            <a:ext cx="11785600" cy="6324600"/>
          </a:xfrm>
          <a:prstGeom prst="roundRect">
            <a:avLst>
              <a:gd name="adj" fmla="val 4569"/>
            </a:avLst>
          </a:prstGeom>
          <a:noFill/>
          <a:ln w="28575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1099" name="Rectangle 75"/>
          <p:cNvSpPr>
            <a:spLocks noChangeArrowheads="1"/>
          </p:cNvSpPr>
          <p:nvPr/>
        </p:nvSpPr>
        <p:spPr bwMode="gray">
          <a:xfrm>
            <a:off x="304800" y="6553201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l" latinLnBrk="0">
              <a:defRPr/>
            </a:pPr>
            <a:endParaRPr lang="en-US" altLang="ko-KR" sz="1000" b="0"/>
          </a:p>
        </p:txBody>
      </p:sp>
      <p:sp>
        <p:nvSpPr>
          <p:cNvPr id="1100" name="Rectangle 76"/>
          <p:cNvSpPr>
            <a:spLocks noChangeArrowheads="1"/>
          </p:cNvSpPr>
          <p:nvPr/>
        </p:nvSpPr>
        <p:spPr bwMode="gray">
          <a:xfrm>
            <a:off x="4267200" y="6553201"/>
            <a:ext cx="3860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 latinLnBrk="0">
              <a:defRPr/>
            </a:pPr>
            <a:endParaRPr lang="en-US" altLang="ko-KR" sz="1000" b="0"/>
          </a:p>
        </p:txBody>
      </p:sp>
      <p:sp>
        <p:nvSpPr>
          <p:cNvPr id="1101" name="Rectangle 77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4876800" y="6477001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latinLnBrk="0">
              <a:defRPr sz="1400"/>
            </a:lvl1pPr>
          </a:lstStyle>
          <a:p>
            <a:fld id="{F92135F9-579B-433F-BBA7-41E39253FA3E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 dt="0"/>
  <p:txStyles>
    <p:titleStyle>
      <a:lvl1pPr algn="l" rtl="0" fontAlgn="base" latinLnBrk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fontAlgn="base" latinLnBrk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2pPr>
      <a:lvl3pPr algn="l" rtl="0" fontAlgn="base" latinLnBrk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3pPr>
      <a:lvl4pPr algn="l" rtl="0" fontAlgn="base" latinLnBrk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4pPr>
      <a:lvl5pPr algn="l" rtl="0" fontAlgn="base" latinLnBrk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fontAlgn="base" latinLnBrk="1"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v"/>
        <a:defRPr sz="28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 latinLnBrk="1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800">
          <a:solidFill>
            <a:schemeClr val="tx1"/>
          </a:solidFill>
          <a:latin typeface="Arial" charset="0"/>
        </a:defRPr>
      </a:lvl2pPr>
      <a:lvl3pPr marL="1143000" indent="-228600" algn="l" rtl="0" fontAlgn="base" latinLnBrk="1">
        <a:spcBef>
          <a:spcPct val="20000"/>
        </a:spcBef>
        <a:spcAft>
          <a:spcPct val="0"/>
        </a:spcAft>
        <a:buClr>
          <a:schemeClr val="tx1"/>
        </a:buClr>
        <a:buChar char="•"/>
        <a:defRPr sz="2400">
          <a:solidFill>
            <a:schemeClr val="tx1"/>
          </a:solidFill>
          <a:latin typeface="Arial" charset="0"/>
        </a:defRPr>
      </a:lvl3pPr>
      <a:lvl4pPr marL="1600200" indent="-228600" algn="l" rtl="0" fontAlgn="base" latinLnBrk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</a:defRPr>
      </a:lvl4pPr>
      <a:lvl5pPr marL="2057400" indent="-228600" algn="l" rtl="0" fontAlgn="base" latinLnBrk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D5C67A5-224D-444A-8D7D-6A47EA053846}" type="slidenum">
              <a:rPr lang="ko-KR" altLang="en-US" smtClean="0"/>
              <a:pPr/>
              <a:t>1</a:t>
            </a:fld>
            <a:endParaRPr lang="en-US" altLang="ko-KR" dirty="0"/>
          </a:p>
        </p:txBody>
      </p:sp>
      <p:pic>
        <p:nvPicPr>
          <p:cNvPr id="3075" name="Picture 13" descr="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38745" y="4214819"/>
            <a:ext cx="2481263" cy="2149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167042" y="2819400"/>
            <a:ext cx="7196158" cy="685800"/>
          </a:xfrm>
          <a:effectLst>
            <a:outerShdw dist="35921" dir="2700000" algn="ctr" rotWithShape="0">
              <a:schemeClr val="tx1"/>
            </a:outerShdw>
          </a:effectLst>
        </p:spPr>
        <p:txBody>
          <a:bodyPr/>
          <a:lstStyle/>
          <a:p>
            <a:pPr eaLnBrk="1" hangingPunct="1">
              <a:defRPr/>
            </a:pPr>
            <a:r>
              <a:rPr lang="ko-KR" altLang="en-US" sz="4800" dirty="0">
                <a:ea typeface="굴림" charset="-127"/>
              </a:rPr>
              <a:t>우리나라의 사회보험제도</a:t>
            </a:r>
          </a:p>
        </p:txBody>
      </p:sp>
      <p:sp>
        <p:nvSpPr>
          <p:cNvPr id="3077" name="Rectangle 6"/>
          <p:cNvSpPr>
            <a:spLocks noChangeArrowheads="1"/>
          </p:cNvSpPr>
          <p:nvPr/>
        </p:nvSpPr>
        <p:spPr bwMode="auto">
          <a:xfrm>
            <a:off x="2133600" y="1295400"/>
            <a:ext cx="7696200" cy="2819400"/>
          </a:xfrm>
          <a:prstGeom prst="rect">
            <a:avLst/>
          </a:prstGeom>
          <a:noFill/>
          <a:ln w="9525">
            <a:solidFill>
              <a:schemeClr val="accent1"/>
            </a:solidFill>
            <a:prstDash val="sysDot"/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3078" name="Rectangle 7"/>
          <p:cNvSpPr>
            <a:spLocks noChangeArrowheads="1"/>
          </p:cNvSpPr>
          <p:nvPr/>
        </p:nvSpPr>
        <p:spPr bwMode="auto">
          <a:xfrm>
            <a:off x="5943600" y="2286000"/>
            <a:ext cx="4419600" cy="2667000"/>
          </a:xfrm>
          <a:prstGeom prst="rect">
            <a:avLst/>
          </a:prstGeom>
          <a:noFill/>
          <a:ln w="9525">
            <a:solidFill>
              <a:schemeClr val="hlink"/>
            </a:solidFill>
            <a:prstDash val="sysDot"/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97"/>
    </mc:Choice>
    <mc:Fallback xmlns="">
      <p:transition spd="slow" advTm="1679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10</a:t>
            </a:fld>
            <a:endParaRPr lang="en-US" altLang="ko-KR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881158" y="1571612"/>
            <a:ext cx="8463314" cy="42319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32000" lvl="1" indent="-396000" algn="just">
              <a:spcAft>
                <a:spcPts val="600"/>
              </a:spcAft>
              <a:buFont typeface="Wingdings" pitchFamily="2" charset="2"/>
              <a:buChar char="l"/>
            </a:pPr>
            <a:r>
              <a:rPr lang="ko-KR" altLang="en-US" sz="240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전문요양기관 인정기준</a:t>
            </a:r>
            <a:r>
              <a:rPr lang="en-US" altLang="ko-KR" sz="240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: </a:t>
            </a:r>
            <a:r>
              <a:rPr lang="en-US" altLang="ko-KR" sz="240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2011</a:t>
            </a:r>
            <a:r>
              <a:rPr lang="ko-KR" altLang="en-US" sz="240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년부터 실제적으로 운영</a:t>
            </a:r>
            <a:endParaRPr lang="en-US" altLang="ko-KR" sz="2400" spc="-150" dirty="0">
              <a:solidFill>
                <a:srgbClr val="FF0000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432000" lvl="1" indent="-252000" algn="just">
              <a:spcAft>
                <a:spcPts val="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해당 특정질환 진료실적이 총 진료실적의 </a:t>
            </a:r>
            <a:r>
              <a:rPr lang="en-US" altLang="ko-KR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100</a:t>
            </a: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분의 </a:t>
            </a:r>
            <a:r>
              <a:rPr lang="en-US" altLang="ko-KR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80</a:t>
            </a: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이상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심장질환을 전문적으로 진료하는 의료기관은 연간 심장수술 </a:t>
            </a:r>
            <a:r>
              <a:rPr lang="en-US" altLang="ko-KR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300</a:t>
            </a: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건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 이상</a:t>
            </a:r>
            <a:endParaRPr lang="en-US" altLang="ko-KR" sz="2400" b="0" spc="-150" dirty="0">
              <a:latin typeface="휴먼모음T" pitchFamily="18" charset="-127"/>
              <a:ea typeface="휴먼모음T" pitchFamily="18" charset="-127"/>
            </a:endParaRPr>
          </a:p>
          <a:p>
            <a:pPr marL="432000" lvl="1" indent="-252000" algn="just">
              <a:spcAft>
                <a:spcPts val="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인턴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레지던트병원의 해당과목 진료실적이 총 진료실적의 </a:t>
            </a:r>
            <a:r>
              <a:rPr lang="en-US" altLang="ko-KR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100</a:t>
            </a: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분의 </a:t>
            </a:r>
            <a:r>
              <a:rPr lang="en-US" altLang="ko-KR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50</a:t>
            </a: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이상</a:t>
            </a:r>
            <a:endParaRPr lang="en-US" altLang="ko-KR" sz="2400" b="0" spc="-15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360000" lvl="1" indent="-457200" algn="just">
              <a:spcAft>
                <a:spcPts val="0"/>
              </a:spcAft>
            </a:pPr>
            <a:endParaRPr lang="en-US" altLang="ko-KR" sz="2400" b="0" spc="-15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432000" lvl="1" indent="-360000" algn="just">
              <a:spcAft>
                <a:spcPts val="0"/>
              </a:spcAft>
              <a:buFont typeface="Wingdings" pitchFamily="2" charset="2"/>
              <a:buChar char="l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전문병원으로 지정된 기관은 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2011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년 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11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월부터 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3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년간</a:t>
            </a:r>
            <a:r>
              <a:rPr lang="ko-KR" altLang="en-US" sz="24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‘보건복지부 지정 전문병원’명칭을 사용할 수 있으며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전문병원으로 지정되지 않은 기관의 경우‘전문병원’이란 명칭을 사용할 수 없게 된다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.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한편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전문병원으로 지정되어도 종전의 건강보험 종별 </a:t>
            </a:r>
            <a:r>
              <a:rPr lang="ko-KR" altLang="en-US" sz="2400" b="0" spc="-150" dirty="0" err="1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가산율이</a:t>
            </a:r>
            <a:r>
              <a:rPr lang="ko-KR" altLang="en-US" sz="24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 그대로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적용되므로 국민들이 전문병원을 이용할 경우 추가로 부담하는 비용은 없음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.</a:t>
            </a:r>
            <a:endParaRPr lang="ko-KR" altLang="en-US" sz="2400" b="0" spc="-150" dirty="0">
              <a:latin typeface="휴먼모음T" pitchFamily="18" charset="-127"/>
              <a:ea typeface="휴먼모음T" pitchFamily="18" charset="-127"/>
            </a:endParaRPr>
          </a:p>
        </p:txBody>
      </p:sp>
      <p:sp>
        <p:nvSpPr>
          <p:cNvPr id="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595538" y="714356"/>
            <a:ext cx="7643866" cy="5334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1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요양기관</a:t>
            </a:r>
            <a:endParaRPr lang="ko-KR" altLang="en-US" dirty="0">
              <a:ea typeface="굴림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928"/>
    </mc:Choice>
    <mc:Fallback xmlns="">
      <p:transition spd="slow" advTm="125928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11</a:t>
            </a:fld>
            <a:endParaRPr lang="en-US" altLang="ko-KR"/>
          </a:p>
        </p:txBody>
      </p:sp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1595406" y="142853"/>
          <a:ext cx="9001188" cy="6543800"/>
        </p:xfrm>
        <a:graphic>
          <a:graphicData uri="http://schemas.openxmlformats.org/drawingml/2006/table">
            <a:tbl>
              <a:tblPr/>
              <a:tblGrid>
                <a:gridCol w="13681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330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267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지정분야</a:t>
                      </a:r>
                      <a:endParaRPr lang="ko-KR" altLang="en-US" sz="200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기관 명칭</a:t>
                      </a:r>
                      <a:endParaRPr lang="ko-KR" altLang="en-US" sz="200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11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관절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(10)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서울성심병원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 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부민병원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 </a:t>
                      </a:r>
                      <a:r>
                        <a:rPr lang="ko-KR" altLang="en-US" sz="2000" spc="-100" baseline="0" dirty="0" err="1">
                          <a:solidFill>
                            <a:schemeClr val="tx1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목동</a:t>
                      </a:r>
                      <a:r>
                        <a:rPr lang="ko-KR" altLang="en-US" sz="2000" spc="-100" baseline="0" dirty="0" err="1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힘찬병원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 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부민병원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부산센텀병원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 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부산고려병원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부산본병원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이춘택병원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바른세상병원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부평힘찬병원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바로병원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나은병원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동아병원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여수백병원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순천하나병원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포항세명기독병원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진주세란병원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예손병원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67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뇌혈관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(4)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명지성모병원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효성병원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에스포항병원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굿모닝병원</a:t>
                      </a:r>
                      <a:endParaRPr lang="ko-KR" altLang="en-US" sz="2000" spc="-100" baseline="0" dirty="0">
                        <a:solidFill>
                          <a:srgbClr val="FF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55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대장항문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(5)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서울송도병원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한솔병원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대항병원</a:t>
                      </a:r>
                      <a:r>
                        <a:rPr lang="en-US" altLang="ko-KR" sz="2000" spc="-100" baseline="0" dirty="0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부산항운병원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의료법인구의료재단구병원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267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수지접합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(4)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서부산센텀병원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성민병원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예손병원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,W(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더블유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)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병원</a:t>
                      </a: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267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심장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(1)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세종병원</a:t>
                      </a: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55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알코올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(7)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온사랑병원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진병원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다사랑중앙병원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주사랑병원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예사랑병원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다사랑병원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한사랑병원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267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유방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(1)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사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)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부산의료선교회세계로병원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011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척추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(17)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 err="1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우리들병원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서울강서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),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우리들병원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서울 강남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),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나누리병원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더조은병원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서울척병원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우리들병원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부산동래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),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윌스기념병원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,21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세기병원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윌스기념병원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인천나누리병원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대전우리병원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천안우리병원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광주새우리병원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보광병원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보강병원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대구참조은병원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우리들병원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대구중구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)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355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화상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(5)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 err="1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한림대한강성심병원</a:t>
                      </a:r>
                      <a:r>
                        <a:rPr lang="en-US" altLang="ko-KR" sz="2000" spc="-100" baseline="0" dirty="0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베스티안병원</a:t>
                      </a:r>
                      <a:r>
                        <a:rPr lang="en-US" altLang="ko-KR" sz="2000" spc="-100" baseline="0" dirty="0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하나병원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베스티안부산병원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푸른병원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5259" marR="75259" marT="37630" marB="3763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097" name="Rectangle 1"/>
          <p:cNvSpPr>
            <a:spLocks noChangeArrowheads="1"/>
          </p:cNvSpPr>
          <p:nvPr/>
        </p:nvSpPr>
        <p:spPr bwMode="auto">
          <a:xfrm>
            <a:off x="10483269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971"/>
    </mc:Choice>
    <mc:Fallback xmlns="">
      <p:transition spd="slow" advTm="3897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12</a:t>
            </a:fld>
            <a:endParaRPr lang="en-US" altLang="ko-KR"/>
          </a:p>
        </p:txBody>
      </p:sp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1666844" y="109601"/>
          <a:ext cx="8858312" cy="6651480"/>
        </p:xfrm>
        <a:graphic>
          <a:graphicData uri="http://schemas.openxmlformats.org/drawingml/2006/table">
            <a:tbl>
              <a:tblPr/>
              <a:tblGrid>
                <a:gridCol w="1571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866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5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지정분야</a:t>
                      </a:r>
                      <a:endParaRPr lang="ko-KR" altLang="en-US" sz="200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기관 명칭</a:t>
                      </a:r>
                      <a:endParaRPr lang="ko-KR" altLang="en-US" sz="200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7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주산기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모자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)(3)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목포미즈아이병원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현대여성아동병원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보람병원</a:t>
                      </a: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41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산부인과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(16)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제일병원</a:t>
                      </a:r>
                      <a:r>
                        <a:rPr lang="en-US" altLang="ko-KR" sz="2000" spc="-100" baseline="0" dirty="0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미즈메디병원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유광사여성병원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인정병원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봄빛병원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시온여성병원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허유재병원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서울여성병원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서울여성병원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분당제일여성병원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에덴병원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미즈피아병원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신세계여성병원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여성아이병원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포항여성병원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효성병원</a:t>
                      </a: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5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신경과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(1)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문성병원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67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안과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(9)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실로암안과병원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FF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김안과병원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누네안과병원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성모안과병원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한길안과병원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새빛안과병원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밝은안과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21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제일안과병원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누네안과병원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5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외과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(2)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한사랑병원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517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이비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인후과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(2)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하나이비인후과병원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다인이비인후과병원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4295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재활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의학과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(10)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국립재활원재활병원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서울재활병원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명지춘혜병원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러스크분당병원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브래덤기념병원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미추홀요양병원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유성웰니스요양병원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남산병원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근로복지공단대구병원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늘봄재활전문병원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05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한방중풍</a:t>
                      </a:r>
                      <a:r>
                        <a:rPr lang="en-US" altLang="ko-KR" sz="2000" spc="-100" baseline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(2)</a:t>
                      </a:r>
                      <a:endParaRPr lang="ko-KR" altLang="en-US" sz="2000" spc="-100" baseline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동서한방병원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동수원한방병원</a:t>
                      </a:r>
                      <a:endParaRPr lang="ko-KR" altLang="en-US" sz="2000" spc="-100" baseline="0" dirty="0">
                        <a:solidFill>
                          <a:srgbClr val="000000"/>
                        </a:solidFill>
                        <a:latin typeface="HY궁서B" pitchFamily="18" charset="-127"/>
                        <a:ea typeface="HY궁서B" pitchFamily="18" charset="-127"/>
                      </a:endParaRP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517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한방척추</a:t>
                      </a: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강남자생한방병원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 err="1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모커리한방병원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부천자생한방병원</a:t>
                      </a:r>
                      <a:r>
                        <a:rPr lang="en-US" altLang="ko-KR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,</a:t>
                      </a:r>
                      <a:r>
                        <a:rPr lang="ko-KR" altLang="en-US" sz="2000" spc="-100" baseline="0" dirty="0">
                          <a:solidFill>
                            <a:srgbClr val="000000"/>
                          </a:solidFill>
                          <a:latin typeface="HY궁서B" pitchFamily="18" charset="-127"/>
                          <a:ea typeface="HY궁서B" pitchFamily="18" charset="-127"/>
                        </a:rPr>
                        <a:t>대전자생한방병원</a:t>
                      </a:r>
                    </a:p>
                  </a:txBody>
                  <a:tcPr marL="72571" marR="72571" marT="36286" marB="36286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18"/>
    </mc:Choice>
    <mc:Fallback xmlns="">
      <p:transition spd="slow" advTm="6418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13</a:t>
            </a:fld>
            <a:endParaRPr lang="en-US" altLang="ko-KR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881158" y="1571613"/>
            <a:ext cx="8429684" cy="29854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1200"/>
              </a:spcAft>
            </a:pPr>
            <a:r>
              <a:rPr lang="en-US" altLang="ko-KR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2) </a:t>
            </a:r>
            <a:r>
              <a:rPr lang="ko-KR" altLang="en-US" sz="2400" spc="-13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인정 및 취소</a:t>
            </a:r>
            <a:endParaRPr lang="en-US" altLang="ko-KR" sz="2400" spc="-13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360000" indent="-252000" algn="just">
              <a:buFont typeface="Wingdings" pitchFamily="2" charset="2"/>
              <a:buChar char="§"/>
            </a:pPr>
            <a:r>
              <a:rPr lang="ko-KR" altLang="en-US" sz="2400" b="0" spc="-130" dirty="0">
                <a:latin typeface="휴먼모음T" pitchFamily="18" charset="-127"/>
                <a:ea typeface="휴먼모음T" pitchFamily="18" charset="-127"/>
              </a:rPr>
              <a:t>전문요양기관으로 인정받으려는 요양기관은 전문요양기관인정신청서에 다음 서류를 첨부하여 보건복지부장관에게 제출</a:t>
            </a:r>
          </a:p>
          <a:p>
            <a:pPr algn="just"/>
            <a:r>
              <a:rPr lang="ko-KR" altLang="en-US" sz="2400" b="0" spc="-130" dirty="0">
                <a:latin typeface="휴먼모음T" pitchFamily="18" charset="-127"/>
                <a:ea typeface="휴먼모음T" pitchFamily="18" charset="-127"/>
              </a:rPr>
              <a:t>   ① 시설</a:t>
            </a:r>
            <a:r>
              <a:rPr lang="en-US" altLang="ko-KR" sz="2400" b="0" spc="-13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30" dirty="0">
                <a:latin typeface="휴먼모음T" pitchFamily="18" charset="-127"/>
                <a:ea typeface="휴먼모음T" pitchFamily="18" charset="-127"/>
              </a:rPr>
              <a:t>장비 및 진료과목별 인력현황 </a:t>
            </a:r>
            <a:r>
              <a:rPr lang="en-US" altLang="ko-KR" sz="2400" b="0" spc="-130" dirty="0">
                <a:latin typeface="휴먼모음T" pitchFamily="18" charset="-127"/>
                <a:ea typeface="휴먼모음T" pitchFamily="18" charset="-127"/>
              </a:rPr>
              <a:t>1</a:t>
            </a:r>
            <a:r>
              <a:rPr lang="ko-KR" altLang="en-US" sz="2400" b="0" spc="-130" dirty="0">
                <a:latin typeface="휴먼모음T" pitchFamily="18" charset="-127"/>
                <a:ea typeface="휴먼모음T" pitchFamily="18" charset="-127"/>
              </a:rPr>
              <a:t>부</a:t>
            </a:r>
          </a:p>
          <a:p>
            <a:pPr algn="just">
              <a:spcAft>
                <a:spcPts val="1200"/>
              </a:spcAft>
            </a:pPr>
            <a:r>
              <a:rPr lang="ko-KR" altLang="en-US" sz="2400" b="0" spc="-130" dirty="0">
                <a:latin typeface="휴먼모음T" pitchFamily="18" charset="-127"/>
                <a:ea typeface="휴먼모음T" pitchFamily="18" charset="-127"/>
              </a:rPr>
              <a:t>   ② 최근 </a:t>
            </a:r>
            <a:r>
              <a:rPr lang="en-US" altLang="ko-KR" sz="2400" b="0" spc="-130" dirty="0">
                <a:latin typeface="휴먼모음T" pitchFamily="18" charset="-127"/>
                <a:ea typeface="휴먼모음T" pitchFamily="18" charset="-127"/>
              </a:rPr>
              <a:t>6</a:t>
            </a:r>
            <a:r>
              <a:rPr lang="ko-KR" altLang="en-US" sz="2400" b="0" spc="-130" dirty="0">
                <a:latin typeface="휴먼모음T" pitchFamily="18" charset="-127"/>
                <a:ea typeface="휴먼모음T" pitchFamily="18" charset="-127"/>
              </a:rPr>
              <a:t>개월간 입원환자 진료실적 </a:t>
            </a:r>
            <a:r>
              <a:rPr lang="en-US" altLang="ko-KR" sz="2400" b="0" spc="-130" dirty="0">
                <a:latin typeface="휴먼모음T" pitchFamily="18" charset="-127"/>
                <a:ea typeface="휴먼모음T" pitchFamily="18" charset="-127"/>
              </a:rPr>
              <a:t>1</a:t>
            </a:r>
            <a:r>
              <a:rPr lang="ko-KR" altLang="en-US" sz="2400" b="0" spc="-130" dirty="0">
                <a:latin typeface="휴먼모음T" pitchFamily="18" charset="-127"/>
                <a:ea typeface="휴먼모음T" pitchFamily="18" charset="-127"/>
              </a:rPr>
              <a:t>부</a:t>
            </a:r>
            <a:endParaRPr lang="en-US" altLang="ko-KR" sz="2400" b="0" spc="-130" dirty="0">
              <a:latin typeface="휴먼모음T" pitchFamily="18" charset="-127"/>
              <a:ea typeface="휴먼모음T" pitchFamily="18" charset="-127"/>
            </a:endParaRPr>
          </a:p>
          <a:p>
            <a:pPr algn="just">
              <a:spcAft>
                <a:spcPts val="0"/>
              </a:spcAft>
            </a:pPr>
            <a:r>
              <a:rPr lang="ko-KR" altLang="en-US" sz="2400" b="0" spc="-130" dirty="0">
                <a:latin typeface="휴먼모음T" pitchFamily="18" charset="-127"/>
                <a:ea typeface="휴먼모음T" pitchFamily="18" charset="-127"/>
              </a:rPr>
              <a:t>보건복지부장관은 요양기관을 전문요양기관으로 인정한 때에는 </a:t>
            </a:r>
            <a:r>
              <a:rPr lang="ko-KR" altLang="en-US" sz="2400" b="0" spc="-130" dirty="0" err="1">
                <a:latin typeface="휴먼모음T" pitchFamily="18" charset="-127"/>
                <a:ea typeface="휴먼모음T" pitchFamily="18" charset="-127"/>
              </a:rPr>
              <a:t>전문요양기관인정서를</a:t>
            </a:r>
            <a:r>
              <a:rPr lang="ko-KR" altLang="en-US" sz="2400" b="0" spc="-130" dirty="0">
                <a:latin typeface="휴먼모음T" pitchFamily="18" charset="-127"/>
                <a:ea typeface="휴먼모음T" pitchFamily="18" charset="-127"/>
              </a:rPr>
              <a:t> 발급하여야 한다</a:t>
            </a:r>
            <a:r>
              <a:rPr lang="en-US" altLang="ko-KR" sz="2400" b="0" spc="-130" dirty="0">
                <a:latin typeface="휴먼모음T" pitchFamily="18" charset="-127"/>
                <a:ea typeface="휴먼모음T" pitchFamily="18" charset="-127"/>
              </a:rPr>
              <a:t>.</a:t>
            </a:r>
            <a:endParaRPr lang="ko-KR" altLang="en-US" sz="2400" b="0" spc="-130" dirty="0">
              <a:latin typeface="휴먼모음T" pitchFamily="18" charset="-127"/>
              <a:ea typeface="휴먼모음T" pitchFamily="18" charset="-127"/>
            </a:endParaRPr>
          </a:p>
        </p:txBody>
      </p:sp>
      <p:sp>
        <p:nvSpPr>
          <p:cNvPr id="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595538" y="714356"/>
            <a:ext cx="7643866" cy="5334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1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요양기관</a:t>
            </a:r>
            <a:endParaRPr lang="ko-KR" altLang="en-US" dirty="0">
              <a:ea typeface="굴림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865"/>
    </mc:Choice>
    <mc:Fallback xmlns="">
      <p:transition spd="slow" advTm="66865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14</a:t>
            </a:fld>
            <a:endParaRPr lang="en-US" altLang="ko-KR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775520" y="1500175"/>
            <a:ext cx="8640960" cy="2277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600"/>
              </a:spcAft>
            </a:pPr>
            <a:r>
              <a:rPr lang="en-US" altLang="ko-KR" sz="22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1. </a:t>
            </a:r>
            <a:r>
              <a:rPr lang="ko-KR" altLang="en-US" sz="22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목적</a:t>
            </a:r>
            <a:endParaRPr lang="en-US" altLang="ko-KR" sz="220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432000" lvl="1" indent="-252000" algn="just">
              <a:spcAft>
                <a:spcPts val="0"/>
              </a:spcAft>
              <a:buFont typeface="Wingdings" pitchFamily="2" charset="2"/>
              <a:buChar char="§"/>
            </a:pP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요양기관에서 요양급여를 받았을 때 그 요양급여비용의 일부를 부담하는 것</a:t>
            </a:r>
            <a:endParaRPr lang="en-US" altLang="ko-KR" sz="2300" b="0" spc="-160" dirty="0">
              <a:latin typeface="휴먼모음T" pitchFamily="18" charset="-127"/>
              <a:ea typeface="휴먼모음T" pitchFamily="18" charset="-127"/>
            </a:endParaRPr>
          </a:p>
          <a:p>
            <a:pPr marL="432000" lvl="1" indent="-252000" algn="just">
              <a:spcAft>
                <a:spcPts val="0"/>
              </a:spcAft>
              <a:buFont typeface="Wingdings" pitchFamily="2" charset="2"/>
              <a:buChar char="§"/>
            </a:pP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본인부담금은 가격에 둔감한 의료비소비자에게 의료비의 일부를 부담하게 함으로써 불필요한 의료이용을 감소시켜 </a:t>
            </a:r>
            <a:r>
              <a:rPr lang="ko-KR" altLang="en-US" sz="2300" b="0" u="sng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의료비증가를 억제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하기 위한 제도</a:t>
            </a:r>
            <a:endParaRPr lang="en-US" altLang="ko-KR" sz="2300" b="0" spc="-160" dirty="0">
              <a:latin typeface="휴먼모음T" pitchFamily="18" charset="-127"/>
              <a:ea typeface="휴먼모음T" pitchFamily="18" charset="-127"/>
            </a:endParaRPr>
          </a:p>
          <a:p>
            <a:pPr marL="432000" lvl="1" indent="-252000" algn="just">
              <a:spcAft>
                <a:spcPts val="0"/>
              </a:spcAft>
              <a:buFont typeface="Wingdings" pitchFamily="2" charset="2"/>
              <a:buChar char="§"/>
            </a:pP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본인부담제도를 두는 이유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: 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보험자인 공단의 부담 경감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공동체의식의 유지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요양의 남용 방지</a:t>
            </a:r>
            <a:endParaRPr lang="en-US" altLang="ko-KR" sz="2300" spc="-160" dirty="0">
              <a:solidFill>
                <a:srgbClr val="CC0000"/>
              </a:solidFill>
              <a:latin typeface="휴먼모음T" pitchFamily="18" charset="-127"/>
              <a:ea typeface="휴먼모음T" pitchFamily="18" charset="-127"/>
            </a:endParaRPr>
          </a:p>
        </p:txBody>
      </p:sp>
      <p:sp>
        <p:nvSpPr>
          <p:cNvPr id="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595538" y="714356"/>
            <a:ext cx="7643866" cy="5334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2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</a:t>
            </a:r>
            <a:r>
              <a:rPr lang="ko-KR" altLang="en-US" dirty="0" err="1"/>
              <a:t>본인일부부담금</a:t>
            </a:r>
            <a:endParaRPr lang="ko-KR" altLang="en-US" dirty="0">
              <a:ea typeface="굴림" charset="-127"/>
            </a:endParaRPr>
          </a:p>
        </p:txBody>
      </p:sp>
      <p:pic>
        <p:nvPicPr>
          <p:cNvPr id="15362" name="Picture 2" descr="C:\2013년 7월 24일\01 강의자료\05건강보험\간강보험강의용PPT(제4판-2013년)\국민건강보험론4판 PPT용\그림8-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44" y="3780611"/>
            <a:ext cx="8856984" cy="2940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931"/>
    </mc:Choice>
    <mc:Fallback xmlns="">
      <p:transition spd="slow" advTm="13593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15</a:t>
            </a:fld>
            <a:endParaRPr lang="en-US" altLang="ko-KR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775520" y="1628800"/>
            <a:ext cx="8358246" cy="3570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1200"/>
              </a:spcAft>
            </a:pPr>
            <a:r>
              <a:rPr lang="en-US" altLang="ko-KR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2. </a:t>
            </a:r>
            <a:r>
              <a:rPr lang="ko-KR" altLang="en-US" sz="2400" dirty="0" err="1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본인일부부담방식</a:t>
            </a:r>
            <a:endParaRPr lang="en-US" altLang="ko-KR" sz="240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lvl="1" indent="-457200" algn="just">
              <a:spcAft>
                <a:spcPts val="600"/>
              </a:spcAft>
            </a:pPr>
            <a:r>
              <a:rPr lang="en-US" altLang="ko-KR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1) </a:t>
            </a:r>
            <a:r>
              <a:rPr lang="ko-KR" altLang="en-US" sz="2400" dirty="0" err="1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정률부담제</a:t>
            </a:r>
            <a:r>
              <a:rPr lang="en-US" altLang="ko-KR" sz="20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(</a:t>
            </a:r>
            <a:r>
              <a:rPr lang="ko-KR" altLang="en-US" sz="2000" dirty="0" err="1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본인일부부담제</a:t>
            </a:r>
            <a:r>
              <a:rPr lang="en-US" altLang="ko-KR" sz="20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, coinsurance): </a:t>
            </a:r>
          </a:p>
          <a:p>
            <a:pPr lvl="1" indent="-457200" algn="just">
              <a:spcAft>
                <a:spcPts val="600"/>
              </a:spcAft>
            </a:pPr>
            <a:r>
              <a:rPr lang="en-US" altLang="ko-KR" sz="2000" b="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     </a:t>
            </a:r>
            <a:r>
              <a:rPr lang="en-US" altLang="ko-KR" sz="2300" b="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- </a:t>
            </a:r>
            <a:r>
              <a:rPr lang="ko-KR" altLang="en-US" sz="2300" b="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우리나라의 기본적인 형태</a:t>
            </a:r>
            <a:endParaRPr lang="en-US" altLang="ko-KR" sz="2300" b="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504000" lvl="1" indent="-288000" algn="just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ko-KR" altLang="en-US" sz="240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보험자가 의료비용의 일정비율만 지불하고 나머지 부분은 보험수급자가 부담하는 방식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예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: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보험자가 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40%,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의료서비스 이용자 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60%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부담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)</a:t>
            </a:r>
          </a:p>
          <a:p>
            <a:pPr marL="504000" lvl="1" indent="-288000" algn="just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spc="-15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장점</a:t>
            </a:r>
            <a:r>
              <a:rPr lang="en-US" altLang="ko-KR" sz="2400" b="0" spc="-15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: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요양기관의 남용 억제</a:t>
            </a:r>
            <a:endParaRPr lang="en-US" altLang="ko-KR" sz="2400" b="0" spc="-150" dirty="0">
              <a:latin typeface="휴먼모음T" pitchFamily="18" charset="-127"/>
              <a:ea typeface="휴먼모음T" pitchFamily="18" charset="-127"/>
            </a:endParaRPr>
          </a:p>
          <a:p>
            <a:pPr marL="504000" lvl="1" indent="-288000" algn="just">
              <a:spcAft>
                <a:spcPts val="0"/>
              </a:spcAft>
              <a:buFont typeface="Wingdings" pitchFamily="2" charset="2"/>
              <a:buChar char="§"/>
            </a:pPr>
            <a:r>
              <a:rPr lang="ko-KR" altLang="en-US" sz="2400" spc="-15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단점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: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소득이 낮은 계층에게는 필수적인 요양급여의 이용을 제한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고소득층의 경우는 오히려 요양기관의 이용 증가</a:t>
            </a:r>
            <a:endParaRPr lang="en-US" altLang="ko-KR" sz="2400" b="0" spc="-150" dirty="0">
              <a:latin typeface="휴먼모음T" pitchFamily="18" charset="-127"/>
              <a:ea typeface="휴먼모음T" pitchFamily="18" charset="-127"/>
            </a:endParaRPr>
          </a:p>
        </p:txBody>
      </p:sp>
      <p:sp>
        <p:nvSpPr>
          <p:cNvPr id="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595538" y="714356"/>
            <a:ext cx="7643866" cy="5334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2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</a:t>
            </a:r>
            <a:r>
              <a:rPr lang="ko-KR" altLang="en-US" dirty="0" err="1"/>
              <a:t>본인일부부담금</a:t>
            </a:r>
            <a:endParaRPr lang="ko-KR" altLang="en-US" dirty="0">
              <a:ea typeface="굴림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319"/>
    </mc:Choice>
    <mc:Fallback xmlns="">
      <p:transition spd="slow" advTm="89319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16</a:t>
            </a:fld>
            <a:endParaRPr lang="en-US" altLang="ko-KR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881158" y="1500175"/>
            <a:ext cx="8572560" cy="4401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1200"/>
              </a:spcAft>
            </a:pPr>
            <a:r>
              <a:rPr lang="en-US" altLang="ko-KR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2</a:t>
            </a:r>
            <a:r>
              <a:rPr lang="en-US" altLang="ko-KR" sz="2400" spc="-12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) </a:t>
            </a:r>
            <a:r>
              <a:rPr lang="ko-KR" altLang="en-US" sz="2400" spc="-12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정액부담제</a:t>
            </a:r>
            <a:r>
              <a:rPr lang="en-US" sz="2400" spc="-12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(co-payment)</a:t>
            </a:r>
          </a:p>
          <a:p>
            <a:pPr marL="504000" lvl="1" indent="-288000" algn="just">
              <a:spcAft>
                <a:spcPts val="1200"/>
              </a:spcAft>
              <a:buFont typeface="Wingdings" pitchFamily="2" charset="2"/>
              <a:buChar char="§"/>
            </a:pPr>
            <a:r>
              <a:rPr lang="ko-KR" altLang="en-US" sz="2400" spc="-12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서비스 건당 미리 정한 일정액만 </a:t>
            </a:r>
            <a:r>
              <a:rPr lang="ko-KR" altLang="en-US" sz="240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환자</a:t>
            </a:r>
            <a:r>
              <a:rPr lang="ko-KR" altLang="en-US" sz="2400" spc="-12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가 부담하고 </a:t>
            </a:r>
            <a:r>
              <a:rPr lang="ko-KR" altLang="en-US" sz="2400" b="0" spc="-120" dirty="0">
                <a:latin typeface="휴먼모음T" pitchFamily="18" charset="-127"/>
                <a:ea typeface="휴먼모음T" pitchFamily="18" charset="-127"/>
              </a:rPr>
              <a:t>나머지는 보험자가 지불하는 방법</a:t>
            </a:r>
            <a:endParaRPr lang="en-US" altLang="ko-KR" sz="2400" b="0" spc="-120" dirty="0">
              <a:latin typeface="휴먼모음T" pitchFamily="18" charset="-127"/>
              <a:ea typeface="휴먼모음T" pitchFamily="18" charset="-127"/>
            </a:endParaRPr>
          </a:p>
          <a:p>
            <a:pPr marL="504000" lvl="1" indent="-288000" algn="just">
              <a:spcAft>
                <a:spcPts val="1200"/>
              </a:spcAft>
              <a:buFont typeface="Wingdings" pitchFamily="2" charset="2"/>
              <a:buChar char="§"/>
            </a:pPr>
            <a:r>
              <a:rPr lang="ko-KR" altLang="en-US" sz="2400" b="0" spc="-120" dirty="0">
                <a:latin typeface="휴먼모음T" pitchFamily="18" charset="-127"/>
                <a:ea typeface="휴먼모음T" pitchFamily="18" charset="-127"/>
              </a:rPr>
              <a:t>예로</a:t>
            </a:r>
            <a:r>
              <a:rPr lang="en-US" altLang="ko-KR" sz="2400" b="0" spc="-12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20" dirty="0">
                <a:latin typeface="휴먼모음T" pitchFamily="18" charset="-127"/>
                <a:ea typeface="휴먼모음T" pitchFamily="18" charset="-127"/>
              </a:rPr>
              <a:t>진료비 총액이 </a:t>
            </a:r>
            <a:r>
              <a:rPr lang="en-US" altLang="ko-KR" sz="2400" b="0" spc="-120" dirty="0">
                <a:latin typeface="휴먼모음T" pitchFamily="18" charset="-127"/>
                <a:ea typeface="휴먼모음T" pitchFamily="18" charset="-127"/>
              </a:rPr>
              <a:t>10</a:t>
            </a:r>
            <a:r>
              <a:rPr lang="ko-KR" altLang="en-US" sz="2400" b="0" spc="-120" dirty="0">
                <a:latin typeface="휴먼모음T" pitchFamily="18" charset="-127"/>
                <a:ea typeface="휴먼모음T" pitchFamily="18" charset="-127"/>
              </a:rPr>
              <a:t>만원이든 </a:t>
            </a:r>
            <a:r>
              <a:rPr lang="en-US" altLang="ko-KR" sz="2400" b="0" spc="-120" dirty="0">
                <a:latin typeface="휴먼모음T" pitchFamily="18" charset="-127"/>
                <a:ea typeface="휴먼모음T" pitchFamily="18" charset="-127"/>
              </a:rPr>
              <a:t>20</a:t>
            </a:r>
            <a:r>
              <a:rPr lang="ko-KR" altLang="en-US" sz="2400" b="0" spc="-120" dirty="0">
                <a:latin typeface="휴먼모음T" pitchFamily="18" charset="-127"/>
                <a:ea typeface="휴먼모음T" pitchFamily="18" charset="-127"/>
              </a:rPr>
              <a:t>만원이든 정액부담액이 만원으로 결정되어 있다면</a:t>
            </a:r>
            <a:r>
              <a:rPr lang="en-US" altLang="ko-KR" sz="2400" b="0" spc="-12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20" dirty="0">
                <a:latin typeface="휴먼모음T" pitchFamily="18" charset="-127"/>
                <a:ea typeface="휴먼모음T" pitchFamily="18" charset="-127"/>
              </a:rPr>
              <a:t>소비자는 만원만 지불하면 됨</a:t>
            </a:r>
            <a:r>
              <a:rPr lang="en-US" altLang="ko-KR" sz="2400" b="0" spc="-120" dirty="0">
                <a:latin typeface="휴먼모음T" pitchFamily="18" charset="-127"/>
                <a:ea typeface="휴먼모음T" pitchFamily="18" charset="-127"/>
              </a:rPr>
              <a:t>. </a:t>
            </a:r>
            <a:r>
              <a:rPr lang="ko-KR" altLang="en-US" sz="2400" b="0" spc="-120" dirty="0">
                <a:latin typeface="휴먼모음T" pitchFamily="18" charset="-127"/>
                <a:ea typeface="휴먼모음T" pitchFamily="18" charset="-127"/>
              </a:rPr>
              <a:t>반대로 제공받은 서비스가 </a:t>
            </a:r>
            <a:r>
              <a:rPr lang="en-US" altLang="ko-KR" sz="2400" b="0" spc="-120" dirty="0">
                <a:latin typeface="휴먼모음T" pitchFamily="18" charset="-127"/>
                <a:ea typeface="휴먼모음T" pitchFamily="18" charset="-127"/>
              </a:rPr>
              <a:t>5</a:t>
            </a:r>
            <a:r>
              <a:rPr lang="ko-KR" altLang="en-US" sz="2400" b="0" spc="-120" dirty="0">
                <a:latin typeface="휴먼모음T" pitchFamily="18" charset="-127"/>
                <a:ea typeface="휴먼모음T" pitchFamily="18" charset="-127"/>
              </a:rPr>
              <a:t>천원인 경우에도 소비자는 만원을 부담</a:t>
            </a:r>
            <a:endParaRPr lang="en-US" altLang="ko-KR" sz="2400" b="0" spc="-120" dirty="0">
              <a:latin typeface="휴먼모음T" pitchFamily="18" charset="-127"/>
              <a:ea typeface="휴먼모음T" pitchFamily="18" charset="-127"/>
            </a:endParaRPr>
          </a:p>
          <a:p>
            <a:pPr marL="504000" lvl="1" indent="-288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spc="-120" dirty="0">
                <a:latin typeface="휴먼모음T" pitchFamily="18" charset="-127"/>
                <a:ea typeface="휴먼모음T" pitchFamily="18" charset="-127"/>
              </a:rPr>
              <a:t>이는 불필요한 값싼 서비스의 이용을 억제하는 효과가 있음</a:t>
            </a:r>
            <a:endParaRPr lang="en-US" altLang="ko-KR" sz="2400" b="0" spc="-120" dirty="0">
              <a:latin typeface="휴먼모음T" pitchFamily="18" charset="-127"/>
              <a:ea typeface="휴먼모음T" pitchFamily="18" charset="-127"/>
            </a:endParaRPr>
          </a:p>
          <a:p>
            <a:pPr marL="504000" lvl="1" indent="-288000" algn="just">
              <a:spcAft>
                <a:spcPts val="600"/>
              </a:spcAft>
              <a:buFont typeface="Wingdings" pitchFamily="2" charset="2"/>
              <a:buChar char="§"/>
            </a:pPr>
            <a:endParaRPr lang="en-US" altLang="ko-KR" sz="2400" b="0" spc="-120" dirty="0">
              <a:latin typeface="휴먼모음T" pitchFamily="18" charset="-127"/>
              <a:ea typeface="휴먼모음T" pitchFamily="18" charset="-127"/>
            </a:endParaRPr>
          </a:p>
          <a:p>
            <a:pPr marL="504000" lvl="1" indent="-288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spc="-120" dirty="0" err="1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현제</a:t>
            </a:r>
            <a:r>
              <a:rPr lang="ko-KR" altLang="en-US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en-US" altLang="ko-KR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65</a:t>
            </a:r>
            <a:r>
              <a:rPr lang="ko-KR" altLang="en-US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세 </a:t>
            </a:r>
            <a:r>
              <a:rPr lang="ko-KR" altLang="en-US" sz="2400" b="0" spc="-120" dirty="0" err="1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이상자</a:t>
            </a:r>
            <a:r>
              <a:rPr lang="ko-KR" altLang="en-US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총 진료비가 </a:t>
            </a:r>
            <a:r>
              <a:rPr lang="en-US" altLang="ko-KR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15,000</a:t>
            </a:r>
            <a:r>
              <a:rPr lang="ko-KR" altLang="en-US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원 </a:t>
            </a:r>
            <a:r>
              <a:rPr lang="ko-KR" altLang="en-US" sz="2400" b="0" spc="-120" dirty="0" err="1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이하일때</a:t>
            </a:r>
            <a:r>
              <a:rPr lang="ko-KR" altLang="en-US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본인이 </a:t>
            </a:r>
            <a:r>
              <a:rPr lang="en-US" altLang="ko-KR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1,500</a:t>
            </a:r>
            <a:r>
              <a:rPr lang="ko-KR" altLang="en-US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원만 부담</a:t>
            </a:r>
            <a:r>
              <a:rPr lang="en-US" altLang="ko-KR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 </a:t>
            </a:r>
            <a:r>
              <a:rPr lang="ko-KR" altLang="en-US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                             </a:t>
            </a:r>
            <a:r>
              <a:rPr lang="en-US" altLang="ko-KR" sz="2400" b="0" spc="-12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</a:t>
            </a:r>
          </a:p>
        </p:txBody>
      </p:sp>
      <p:sp>
        <p:nvSpPr>
          <p:cNvPr id="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595538" y="714356"/>
            <a:ext cx="7643866" cy="5334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2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</a:t>
            </a:r>
            <a:r>
              <a:rPr lang="ko-KR" altLang="en-US" dirty="0" err="1"/>
              <a:t>본인일부부담금</a:t>
            </a:r>
            <a:endParaRPr lang="ko-KR" altLang="en-US" dirty="0">
              <a:ea typeface="굴림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246"/>
    </mc:Choice>
    <mc:Fallback xmlns="">
      <p:transition spd="slow" advTm="98246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17</a:t>
            </a:fld>
            <a:endParaRPr lang="en-US" altLang="ko-KR"/>
          </a:p>
        </p:txBody>
      </p:sp>
      <p:sp>
        <p:nvSpPr>
          <p:cNvPr id="3" name="직사각형 2"/>
          <p:cNvSpPr/>
          <p:nvPr/>
        </p:nvSpPr>
        <p:spPr>
          <a:xfrm>
            <a:off x="1919536" y="1412777"/>
            <a:ext cx="8208912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en-US" altLang="ko-KR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3. </a:t>
            </a:r>
            <a:r>
              <a:rPr lang="ko-KR" altLang="en-US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우리나라의 </a:t>
            </a:r>
            <a:r>
              <a:rPr lang="ko-KR" altLang="en-US" sz="2400" dirty="0" err="1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본인일부</a:t>
            </a:r>
            <a:r>
              <a:rPr lang="ko-KR" altLang="en-US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 </a:t>
            </a:r>
            <a:r>
              <a:rPr lang="ko-KR" altLang="en-US" sz="2400" dirty="0" err="1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부담제</a:t>
            </a:r>
            <a:endParaRPr lang="en-US" altLang="ko-KR" sz="240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algn="just"/>
            <a:r>
              <a:rPr lang="en-US" altLang="ko-KR" sz="2400" dirty="0"/>
              <a:t>   </a:t>
            </a:r>
            <a:r>
              <a:rPr lang="en-US" altLang="ko-KR" sz="2400" dirty="0">
                <a:solidFill>
                  <a:srgbClr val="FF0000"/>
                </a:solidFill>
                <a:latin typeface="휴먼모음T"/>
                <a:ea typeface="휴먼모음T"/>
              </a:rPr>
              <a:t>★</a:t>
            </a:r>
            <a:r>
              <a:rPr lang="en-US" altLang="ko-KR" dirty="0">
                <a:solidFill>
                  <a:srgbClr val="FF0000"/>
                </a:solidFill>
                <a:latin typeface="휴먼모음T"/>
                <a:ea typeface="휴먼모음T"/>
              </a:rPr>
              <a:t> </a:t>
            </a:r>
            <a:r>
              <a:rPr lang="ko-KR" altLang="en-US" sz="2400" b="0" dirty="0" err="1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정률제</a:t>
            </a:r>
            <a:r>
              <a:rPr lang="en-US" altLang="ko-KR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(1963 </a:t>
            </a:r>
            <a:r>
              <a:rPr lang="ko-KR" altLang="en-US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의료보험법 제정부터</a:t>
            </a:r>
            <a:r>
              <a:rPr lang="en-US" altLang="ko-KR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), </a:t>
            </a:r>
            <a:r>
              <a:rPr lang="ko-KR" altLang="en-US" sz="2400" b="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정액제</a:t>
            </a:r>
            <a:r>
              <a:rPr lang="en-US" altLang="ko-KR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b="0" dirty="0" err="1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의원급</a:t>
            </a:r>
            <a:r>
              <a:rPr lang="ko-KR" altLang="en-US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소액 외래진료비</a:t>
            </a:r>
            <a:r>
              <a:rPr lang="en-US" altLang="ko-KR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), </a:t>
            </a:r>
          </a:p>
          <a:p>
            <a:pPr algn="just">
              <a:spcAft>
                <a:spcPts val="1200"/>
              </a:spcAft>
            </a:pPr>
            <a:r>
              <a:rPr lang="en-US" altLang="ko-KR" sz="24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   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algn="just"/>
            <a:r>
              <a:rPr lang="en-US" altLang="ko-KR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1) </a:t>
            </a:r>
            <a:r>
              <a:rPr lang="ko-KR" altLang="en-US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입원 본인부담률</a:t>
            </a:r>
          </a:p>
        </p:txBody>
      </p:sp>
      <p:sp>
        <p:nvSpPr>
          <p:cNvPr id="5" name="Rectangle 2050"/>
          <p:cNvSpPr txBox="1">
            <a:spLocks noChangeArrowheads="1"/>
          </p:cNvSpPr>
          <p:nvPr/>
        </p:nvSpPr>
        <p:spPr>
          <a:xfrm>
            <a:off x="2819400" y="714375"/>
            <a:ext cx="7315200" cy="533400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ko-KR" altLang="en-US" sz="2800" kern="0">
                <a:solidFill>
                  <a:schemeClr val="bg1"/>
                </a:solidFill>
                <a:latin typeface="+mj-lt"/>
                <a:cs typeface="+mj-cs"/>
              </a:rPr>
              <a:t>제</a:t>
            </a:r>
            <a:r>
              <a:rPr lang="en-US" altLang="ko-KR" sz="2800" kern="0">
                <a:solidFill>
                  <a:schemeClr val="bg1"/>
                </a:solidFill>
                <a:latin typeface="+mj-lt"/>
                <a:cs typeface="+mj-cs"/>
              </a:rPr>
              <a:t>2</a:t>
            </a:r>
            <a:r>
              <a:rPr lang="ko-KR" altLang="en-US" sz="2800" kern="0">
                <a:solidFill>
                  <a:schemeClr val="bg1"/>
                </a:solidFill>
                <a:latin typeface="+mj-lt"/>
                <a:cs typeface="+mj-cs"/>
              </a:rPr>
              <a:t>절</a:t>
            </a:r>
            <a:r>
              <a:rPr lang="ko-KR" altLang="en-US" sz="2800" ker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본인일부부담금</a:t>
            </a:r>
            <a:endParaRPr lang="ko-KR" altLang="en-US" sz="2800" kern="0" dirty="0">
              <a:solidFill>
                <a:schemeClr val="bg1"/>
              </a:solidFill>
              <a:latin typeface="+mj-lt"/>
              <a:cs typeface="+mj-cs"/>
            </a:endParaRPr>
          </a:p>
        </p:txBody>
      </p:sp>
      <p:pic>
        <p:nvPicPr>
          <p:cNvPr id="5122" name="Picture 2" descr="C:\2013년 7월 24일\01 강의자료\05건강보험\간강보험강의용PPT(제4판-2013년)\국민건강보험론4판 PPT용\표8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283" y="3357562"/>
            <a:ext cx="8537645" cy="287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연결선 6"/>
          <p:cNvCxnSpPr/>
          <p:nvPr/>
        </p:nvCxnSpPr>
        <p:spPr bwMode="auto">
          <a:xfrm>
            <a:off x="4810116" y="5857892"/>
            <a:ext cx="1357322" cy="158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864"/>
    </mc:Choice>
    <mc:Fallback xmlns="">
      <p:transition spd="slow" advTm="89864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18</a:t>
            </a:fld>
            <a:endParaRPr lang="en-US" altLang="ko-KR"/>
          </a:p>
        </p:txBody>
      </p:sp>
      <p:sp>
        <p:nvSpPr>
          <p:cNvPr id="4" name="Rectangle 2050"/>
          <p:cNvSpPr txBox="1">
            <a:spLocks noChangeArrowheads="1"/>
          </p:cNvSpPr>
          <p:nvPr/>
        </p:nvSpPr>
        <p:spPr>
          <a:xfrm>
            <a:off x="1809720" y="714356"/>
            <a:ext cx="4000528" cy="533400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ko-KR" altLang="en-US" sz="2800" kern="0" dirty="0">
                <a:solidFill>
                  <a:schemeClr val="bg1"/>
                </a:solidFill>
                <a:latin typeface="+mj-lt"/>
                <a:cs typeface="+mj-cs"/>
              </a:rPr>
              <a:t>제</a:t>
            </a:r>
            <a:r>
              <a:rPr lang="en-US" altLang="ko-KR" sz="2800" kern="0" dirty="0">
                <a:solidFill>
                  <a:schemeClr val="bg1"/>
                </a:solidFill>
                <a:latin typeface="+mj-lt"/>
                <a:cs typeface="+mj-cs"/>
              </a:rPr>
              <a:t>2</a:t>
            </a:r>
            <a:r>
              <a:rPr lang="ko-KR" altLang="en-US" sz="2800" kern="0" dirty="0">
                <a:solidFill>
                  <a:schemeClr val="bg1"/>
                </a:solidFill>
                <a:latin typeface="+mj-lt"/>
                <a:cs typeface="+mj-cs"/>
              </a:rPr>
              <a:t>절</a:t>
            </a:r>
            <a:r>
              <a:rPr lang="ko-KR" altLang="en-US" sz="2800" kern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2800" kern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본인일부부담금</a:t>
            </a:r>
            <a:endParaRPr lang="ko-KR" altLang="en-US" sz="2800" kern="0" dirty="0">
              <a:solidFill>
                <a:schemeClr val="bg1"/>
              </a:solidFill>
              <a:latin typeface="+mj-lt"/>
              <a:cs typeface="+mj-cs"/>
            </a:endParaRPr>
          </a:p>
        </p:txBody>
      </p:sp>
      <p:cxnSp>
        <p:nvCxnSpPr>
          <p:cNvPr id="8" name="직선 연결선 7"/>
          <p:cNvCxnSpPr/>
          <p:nvPr/>
        </p:nvCxnSpPr>
        <p:spPr bwMode="auto">
          <a:xfrm>
            <a:off x="1809720" y="6643710"/>
            <a:ext cx="8501122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AF5B4D49-68FD-43B2-AB57-388A3E630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1466908"/>
            <a:ext cx="9144000" cy="53269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223"/>
    </mc:Choice>
    <mc:Fallback xmlns="">
      <p:transition spd="slow" advTm="86223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19</a:t>
            </a:fld>
            <a:endParaRPr lang="en-US" altLang="ko-KR"/>
          </a:p>
        </p:txBody>
      </p:sp>
      <p:sp>
        <p:nvSpPr>
          <p:cNvPr id="4" name="Rectangle 2050"/>
          <p:cNvSpPr txBox="1">
            <a:spLocks noChangeArrowheads="1"/>
          </p:cNvSpPr>
          <p:nvPr/>
        </p:nvSpPr>
        <p:spPr>
          <a:xfrm>
            <a:off x="2819400" y="714375"/>
            <a:ext cx="7315200" cy="533400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ko-KR" altLang="en-US" sz="2800" kern="0">
                <a:solidFill>
                  <a:schemeClr val="bg1"/>
                </a:solidFill>
                <a:latin typeface="+mj-lt"/>
                <a:cs typeface="+mj-cs"/>
              </a:rPr>
              <a:t>제</a:t>
            </a:r>
            <a:r>
              <a:rPr lang="en-US" altLang="ko-KR" sz="2800" kern="0">
                <a:solidFill>
                  <a:schemeClr val="bg1"/>
                </a:solidFill>
                <a:latin typeface="+mj-lt"/>
                <a:cs typeface="+mj-cs"/>
              </a:rPr>
              <a:t>2</a:t>
            </a:r>
            <a:r>
              <a:rPr lang="ko-KR" altLang="en-US" sz="2800" kern="0">
                <a:solidFill>
                  <a:schemeClr val="bg1"/>
                </a:solidFill>
                <a:latin typeface="+mj-lt"/>
                <a:cs typeface="+mj-cs"/>
              </a:rPr>
              <a:t>절</a:t>
            </a:r>
            <a:r>
              <a:rPr lang="ko-KR" altLang="en-US" sz="2800" ker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본인일부부담금</a:t>
            </a:r>
            <a:endParaRPr lang="ko-KR" altLang="en-US" sz="2800" kern="0" dirty="0">
              <a:solidFill>
                <a:schemeClr val="bg1"/>
              </a:solidFill>
              <a:latin typeface="+mj-lt"/>
              <a:cs typeface="+mj-cs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780021" y="1500175"/>
            <a:ext cx="56573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err="1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입원진료시</a:t>
            </a:r>
            <a:r>
              <a:rPr lang="ko-KR" altLang="en-US" sz="2400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본인부담률 및 부담액</a:t>
            </a:r>
            <a:r>
              <a:rPr lang="en-US" altLang="ko-KR" sz="2400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2400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요약</a:t>
            </a:r>
            <a:r>
              <a:rPr lang="en-US" altLang="ko-KR" sz="2400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endParaRPr lang="ko-KR" altLang="en-US" sz="2400" dirty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D0D2978-EA1A-4C61-A842-626DE20E2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504" y="2086293"/>
            <a:ext cx="8928992" cy="426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8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93"/>
    </mc:Choice>
    <mc:Fallback xmlns="">
      <p:transition spd="slow" advTm="959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9E551DD9-A7BC-4D26-9431-59E2D5FDCC47}" type="slidenum">
              <a:rPr lang="ko-KR" altLang="en-US" smtClean="0"/>
              <a:pPr/>
              <a:t>2</a:t>
            </a:fld>
            <a:endParaRPr lang="en-US" altLang="ko-KR"/>
          </a:p>
        </p:txBody>
      </p:sp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 dirty="0">
                <a:ea typeface="굴림" charset="-127"/>
              </a:rPr>
              <a:t>Contents</a:t>
            </a:r>
          </a:p>
        </p:txBody>
      </p:sp>
      <p:grpSp>
        <p:nvGrpSpPr>
          <p:cNvPr id="4" name="Group 14"/>
          <p:cNvGrpSpPr>
            <a:grpSpLocks/>
          </p:cNvGrpSpPr>
          <p:nvPr/>
        </p:nvGrpSpPr>
        <p:grpSpPr bwMode="auto">
          <a:xfrm>
            <a:off x="3581400" y="1447800"/>
            <a:ext cx="4724400" cy="685800"/>
            <a:chOff x="1296" y="1824"/>
            <a:chExt cx="2976" cy="432"/>
          </a:xfrm>
        </p:grpSpPr>
        <p:sp>
          <p:nvSpPr>
            <p:cNvPr id="2" name="AutoShape 15"/>
            <p:cNvSpPr>
              <a:spLocks noChangeArrowheads="1"/>
            </p:cNvSpPr>
            <p:nvPr/>
          </p:nvSpPr>
          <p:spPr bwMode="gray">
            <a:xfrm>
              <a:off x="1536" y="1899"/>
              <a:ext cx="2736" cy="288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chemeClr val="hlink"/>
                </a:gs>
                <a:gs pos="50000">
                  <a:schemeClr val="hlink">
                    <a:gamma/>
                    <a:tint val="21176"/>
                    <a:invGamma/>
                  </a:schemeClr>
                </a:gs>
                <a:gs pos="100000">
                  <a:schemeClr val="hlink"/>
                </a:gs>
              </a:gsLst>
              <a:lin ang="5400000" scaled="1"/>
            </a:gradFill>
            <a:ln w="1270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latinLnBrk="0">
                <a:defRPr/>
              </a:pPr>
              <a:endParaRPr lang="ko-KR" altLang="en-US"/>
            </a:p>
          </p:txBody>
        </p:sp>
        <p:sp>
          <p:nvSpPr>
            <p:cNvPr id="4127" name="AutoShape 16"/>
            <p:cNvSpPr>
              <a:spLocks noChangeArrowheads="1"/>
            </p:cNvSpPr>
            <p:nvPr/>
          </p:nvSpPr>
          <p:spPr bwMode="gray">
            <a:xfrm>
              <a:off x="1296" y="1824"/>
              <a:ext cx="432" cy="432"/>
            </a:xfrm>
            <a:prstGeom prst="diamond">
              <a:avLst/>
            </a:prstGeom>
            <a:solidFill>
              <a:schemeClr val="hlink"/>
            </a:solidFill>
            <a:ln w="25400" algn="ctr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latinLnBrk="0"/>
              <a:endParaRPr lang="ko-KR" altLang="en-US"/>
            </a:p>
          </p:txBody>
        </p:sp>
        <p:sp>
          <p:nvSpPr>
            <p:cNvPr id="4128" name="Text Box 17"/>
            <p:cNvSpPr txBox="1">
              <a:spLocks noChangeArrowheads="1"/>
            </p:cNvSpPr>
            <p:nvPr/>
          </p:nvSpPr>
          <p:spPr bwMode="gray">
            <a:xfrm>
              <a:off x="1680" y="1934"/>
              <a:ext cx="2160" cy="23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eaLnBrk="0" latinLnBrk="0" hangingPunct="0"/>
              <a:r>
                <a:rPr lang="ko-KR" altLang="en-US" dirty="0"/>
                <a:t>사회보장의 이해</a:t>
              </a:r>
            </a:p>
          </p:txBody>
        </p:sp>
        <p:sp>
          <p:nvSpPr>
            <p:cNvPr id="4129" name="Text Box 18"/>
            <p:cNvSpPr txBox="1">
              <a:spLocks noChangeArrowheads="1"/>
            </p:cNvSpPr>
            <p:nvPr/>
          </p:nvSpPr>
          <p:spPr bwMode="gray">
            <a:xfrm>
              <a:off x="1393" y="1886"/>
              <a:ext cx="223" cy="28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latinLnBrk="0" hangingPunct="0"/>
              <a:r>
                <a:rPr lang="en-US" altLang="ko-KR" sz="2400" b="0">
                  <a:solidFill>
                    <a:schemeClr val="bg1"/>
                  </a:solidFill>
                </a:rPr>
                <a:t>1</a:t>
              </a:r>
            </a:p>
          </p:txBody>
        </p:sp>
      </p:grpSp>
      <p:sp>
        <p:nvSpPr>
          <p:cNvPr id="102415" name="AutoShape 15"/>
          <p:cNvSpPr>
            <a:spLocks noChangeArrowheads="1"/>
          </p:cNvSpPr>
          <p:nvPr/>
        </p:nvSpPr>
        <p:spPr bwMode="gray">
          <a:xfrm>
            <a:off x="3962400" y="2252663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>
              <a:defRPr/>
            </a:pPr>
            <a:endParaRPr lang="ko-KR" altLang="en-US"/>
          </a:p>
        </p:txBody>
      </p:sp>
      <p:sp>
        <p:nvSpPr>
          <p:cNvPr id="4102" name="AutoShape 16"/>
          <p:cNvSpPr>
            <a:spLocks noChangeArrowheads="1"/>
          </p:cNvSpPr>
          <p:nvPr/>
        </p:nvSpPr>
        <p:spPr bwMode="gray">
          <a:xfrm>
            <a:off x="3581400" y="2133600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4103" name="Text Box 17"/>
          <p:cNvSpPr txBox="1">
            <a:spLocks noChangeArrowheads="1"/>
          </p:cNvSpPr>
          <p:nvPr/>
        </p:nvSpPr>
        <p:spPr bwMode="gray">
          <a:xfrm>
            <a:off x="4191000" y="2308226"/>
            <a:ext cx="3429000" cy="3667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latinLnBrk="0" hangingPunct="0"/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04" name="Text Box 18"/>
          <p:cNvSpPr txBox="1">
            <a:spLocks noChangeArrowheads="1"/>
          </p:cNvSpPr>
          <p:nvPr/>
        </p:nvSpPr>
        <p:spPr bwMode="gray">
          <a:xfrm>
            <a:off x="3735388" y="2232025"/>
            <a:ext cx="354012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latinLnBrk="0" hangingPunct="0"/>
            <a:r>
              <a:rPr lang="en-US" altLang="ko-KR" sz="2400" b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" name="AutoShape 15"/>
          <p:cNvSpPr>
            <a:spLocks noChangeArrowheads="1"/>
          </p:cNvSpPr>
          <p:nvPr/>
        </p:nvSpPr>
        <p:spPr bwMode="gray">
          <a:xfrm>
            <a:off x="3962400" y="2938463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>
              <a:defRPr/>
            </a:pPr>
            <a:endParaRPr lang="ko-KR" altLang="en-US"/>
          </a:p>
        </p:txBody>
      </p:sp>
      <p:sp>
        <p:nvSpPr>
          <p:cNvPr id="4106" name="AutoShape 16"/>
          <p:cNvSpPr>
            <a:spLocks noChangeArrowheads="1"/>
          </p:cNvSpPr>
          <p:nvPr/>
        </p:nvSpPr>
        <p:spPr bwMode="gray">
          <a:xfrm>
            <a:off x="3581400" y="2819400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4107" name="Text Box 17"/>
          <p:cNvSpPr txBox="1">
            <a:spLocks noChangeArrowheads="1"/>
          </p:cNvSpPr>
          <p:nvPr/>
        </p:nvSpPr>
        <p:spPr bwMode="gray">
          <a:xfrm>
            <a:off x="4310050" y="2928934"/>
            <a:ext cx="34290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latinLnBrk="0" hangingPunct="0"/>
            <a:r>
              <a:rPr lang="ko-KR" altLang="en-US" dirty="0">
                <a:latin typeface="굴림" pitchFamily="50" charset="-127"/>
                <a:ea typeface="굴림" pitchFamily="50" charset="-127"/>
              </a:rPr>
              <a:t>건강보험의 발전과정</a:t>
            </a:r>
          </a:p>
        </p:txBody>
      </p:sp>
      <p:sp>
        <p:nvSpPr>
          <p:cNvPr id="4108" name="Text Box 18"/>
          <p:cNvSpPr txBox="1">
            <a:spLocks noChangeArrowheads="1"/>
          </p:cNvSpPr>
          <p:nvPr/>
        </p:nvSpPr>
        <p:spPr bwMode="gray">
          <a:xfrm>
            <a:off x="3735388" y="2917825"/>
            <a:ext cx="354012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latinLnBrk="0" hangingPunct="0"/>
            <a:r>
              <a:rPr lang="en-US" altLang="ko-KR" sz="2400" b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5" name="AutoShape 15"/>
          <p:cNvSpPr>
            <a:spLocks noChangeArrowheads="1"/>
          </p:cNvSpPr>
          <p:nvPr/>
        </p:nvSpPr>
        <p:spPr bwMode="gray">
          <a:xfrm>
            <a:off x="3962400" y="3624263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>
              <a:defRPr/>
            </a:pPr>
            <a:endParaRPr lang="ko-KR" altLang="en-US"/>
          </a:p>
        </p:txBody>
      </p:sp>
      <p:sp>
        <p:nvSpPr>
          <p:cNvPr id="4110" name="AutoShape 16"/>
          <p:cNvSpPr>
            <a:spLocks noChangeArrowheads="1"/>
          </p:cNvSpPr>
          <p:nvPr/>
        </p:nvSpPr>
        <p:spPr bwMode="gray">
          <a:xfrm>
            <a:off x="3581400" y="3505200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4111" name="Text Box 17"/>
          <p:cNvSpPr txBox="1">
            <a:spLocks noChangeArrowheads="1"/>
          </p:cNvSpPr>
          <p:nvPr/>
        </p:nvSpPr>
        <p:spPr bwMode="gray">
          <a:xfrm>
            <a:off x="4167174" y="3643314"/>
            <a:ext cx="34290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latinLnBrk="0" hangingPunct="0"/>
            <a:r>
              <a:rPr lang="ko-KR" altLang="en-US" dirty="0">
                <a:latin typeface="굴림" pitchFamily="50" charset="-127"/>
                <a:ea typeface="굴림" pitchFamily="50" charset="-127"/>
              </a:rPr>
              <a:t>건강보험 일반</a:t>
            </a:r>
          </a:p>
        </p:txBody>
      </p:sp>
      <p:sp>
        <p:nvSpPr>
          <p:cNvPr id="4112" name="Text Box 18"/>
          <p:cNvSpPr txBox="1">
            <a:spLocks noChangeArrowheads="1"/>
          </p:cNvSpPr>
          <p:nvPr/>
        </p:nvSpPr>
        <p:spPr bwMode="gray">
          <a:xfrm>
            <a:off x="3735388" y="3603625"/>
            <a:ext cx="354012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latinLnBrk="0" hangingPunct="0"/>
            <a:r>
              <a:rPr lang="en-US" altLang="ko-KR" sz="2400" b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6" name="AutoShape 15"/>
          <p:cNvSpPr>
            <a:spLocks noChangeArrowheads="1"/>
          </p:cNvSpPr>
          <p:nvPr/>
        </p:nvSpPr>
        <p:spPr bwMode="gray">
          <a:xfrm>
            <a:off x="3962400" y="4310063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>
              <a:defRPr/>
            </a:pPr>
            <a:endParaRPr lang="ko-KR" altLang="en-US"/>
          </a:p>
        </p:txBody>
      </p:sp>
      <p:sp>
        <p:nvSpPr>
          <p:cNvPr id="4114" name="AutoShape 16"/>
          <p:cNvSpPr>
            <a:spLocks noChangeArrowheads="1"/>
          </p:cNvSpPr>
          <p:nvPr/>
        </p:nvSpPr>
        <p:spPr bwMode="gray">
          <a:xfrm>
            <a:off x="3581400" y="4191000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4115" name="Text Box 17"/>
          <p:cNvSpPr txBox="1">
            <a:spLocks noChangeArrowheads="1"/>
          </p:cNvSpPr>
          <p:nvPr/>
        </p:nvSpPr>
        <p:spPr bwMode="gray">
          <a:xfrm>
            <a:off x="4238612" y="4357694"/>
            <a:ext cx="34290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latinLnBrk="0" hangingPunct="0"/>
            <a:r>
              <a:rPr lang="ko-KR" altLang="en-US" dirty="0">
                <a:latin typeface="굴림" pitchFamily="50" charset="-127"/>
                <a:ea typeface="굴림" pitchFamily="50" charset="-127"/>
              </a:rPr>
              <a:t>가입자</a:t>
            </a:r>
          </a:p>
        </p:txBody>
      </p:sp>
      <p:sp>
        <p:nvSpPr>
          <p:cNvPr id="4116" name="Text Box 18"/>
          <p:cNvSpPr txBox="1">
            <a:spLocks noChangeArrowheads="1"/>
          </p:cNvSpPr>
          <p:nvPr/>
        </p:nvSpPr>
        <p:spPr bwMode="gray">
          <a:xfrm>
            <a:off x="3735388" y="4289425"/>
            <a:ext cx="354012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latinLnBrk="0" hangingPunct="0"/>
            <a:r>
              <a:rPr lang="en-US" altLang="ko-KR" sz="2400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7" name="AutoShape 15"/>
          <p:cNvSpPr>
            <a:spLocks noChangeArrowheads="1"/>
          </p:cNvSpPr>
          <p:nvPr/>
        </p:nvSpPr>
        <p:spPr bwMode="gray">
          <a:xfrm>
            <a:off x="3962400" y="4995863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>
              <a:defRPr/>
            </a:pPr>
            <a:endParaRPr lang="ko-KR" altLang="en-US"/>
          </a:p>
        </p:txBody>
      </p:sp>
      <p:sp>
        <p:nvSpPr>
          <p:cNvPr id="4118" name="AutoShape 16"/>
          <p:cNvSpPr>
            <a:spLocks noChangeArrowheads="1"/>
          </p:cNvSpPr>
          <p:nvPr/>
        </p:nvSpPr>
        <p:spPr bwMode="gray">
          <a:xfrm>
            <a:off x="3581400" y="4876800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4119" name="Text Box 17"/>
          <p:cNvSpPr txBox="1">
            <a:spLocks noChangeArrowheads="1"/>
          </p:cNvSpPr>
          <p:nvPr/>
        </p:nvSpPr>
        <p:spPr bwMode="gray">
          <a:xfrm>
            <a:off x="4191000" y="5051426"/>
            <a:ext cx="3429000" cy="3667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latinLnBrk="0" hangingPunct="0"/>
            <a:r>
              <a:rPr lang="ko-KR" altLang="en-US">
                <a:solidFill>
                  <a:srgbClr val="000000"/>
                </a:solidFill>
              </a:rPr>
              <a:t>국민건강보험공단</a:t>
            </a:r>
          </a:p>
        </p:txBody>
      </p:sp>
      <p:sp>
        <p:nvSpPr>
          <p:cNvPr id="4120" name="Text Box 18"/>
          <p:cNvSpPr txBox="1">
            <a:spLocks noChangeArrowheads="1"/>
          </p:cNvSpPr>
          <p:nvPr/>
        </p:nvSpPr>
        <p:spPr bwMode="gray">
          <a:xfrm>
            <a:off x="3735388" y="4975225"/>
            <a:ext cx="354012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latinLnBrk="0" hangingPunct="0"/>
            <a:r>
              <a:rPr lang="en-US" altLang="ko-KR" sz="2400" b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8" name="AutoShape 15"/>
          <p:cNvSpPr>
            <a:spLocks noChangeArrowheads="1"/>
          </p:cNvSpPr>
          <p:nvPr/>
        </p:nvSpPr>
        <p:spPr bwMode="gray">
          <a:xfrm>
            <a:off x="3962400" y="5681663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>
              <a:defRPr/>
            </a:pPr>
            <a:endParaRPr lang="ko-KR" altLang="en-US"/>
          </a:p>
        </p:txBody>
      </p:sp>
      <p:sp>
        <p:nvSpPr>
          <p:cNvPr id="4122" name="AutoShape 16"/>
          <p:cNvSpPr>
            <a:spLocks noChangeArrowheads="1"/>
          </p:cNvSpPr>
          <p:nvPr/>
        </p:nvSpPr>
        <p:spPr bwMode="gray">
          <a:xfrm>
            <a:off x="3581400" y="5562600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4123" name="Text Box 17"/>
          <p:cNvSpPr txBox="1">
            <a:spLocks noChangeArrowheads="1"/>
          </p:cNvSpPr>
          <p:nvPr/>
        </p:nvSpPr>
        <p:spPr bwMode="gray">
          <a:xfrm>
            <a:off x="4381488" y="5643578"/>
            <a:ext cx="34290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latinLnBrk="0" hangingPunct="0"/>
            <a:r>
              <a:rPr lang="ko-KR" altLang="en-US" dirty="0">
                <a:latin typeface="굴림" pitchFamily="50" charset="-127"/>
                <a:ea typeface="굴림" pitchFamily="50" charset="-127"/>
              </a:rPr>
              <a:t>보험급여(1)</a:t>
            </a:r>
          </a:p>
        </p:txBody>
      </p:sp>
      <p:sp>
        <p:nvSpPr>
          <p:cNvPr id="4124" name="Text Box 18"/>
          <p:cNvSpPr txBox="1">
            <a:spLocks noChangeArrowheads="1"/>
          </p:cNvSpPr>
          <p:nvPr/>
        </p:nvSpPr>
        <p:spPr bwMode="gray">
          <a:xfrm>
            <a:off x="3735388" y="5661025"/>
            <a:ext cx="354012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latinLnBrk="0" hangingPunct="0"/>
            <a:r>
              <a:rPr lang="en-US" altLang="ko-KR" sz="2400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125" name="Rectangle 49"/>
          <p:cNvSpPr>
            <a:spLocks noChangeArrowheads="1"/>
          </p:cNvSpPr>
          <p:nvPr/>
        </p:nvSpPr>
        <p:spPr bwMode="auto">
          <a:xfrm>
            <a:off x="5024431" y="2285993"/>
            <a:ext cx="1814513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ko-KR" altLang="en-US" dirty="0"/>
              <a:t>의료보장의 이해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9"/>
    </mc:Choice>
    <mc:Fallback xmlns="">
      <p:transition spd="slow" advTm="3509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20</a:t>
            </a:fld>
            <a:endParaRPr lang="en-US" altLang="ko-KR"/>
          </a:p>
        </p:txBody>
      </p:sp>
      <p:sp>
        <p:nvSpPr>
          <p:cNvPr id="3" name="직사각형 2"/>
          <p:cNvSpPr/>
          <p:nvPr/>
        </p:nvSpPr>
        <p:spPr>
          <a:xfrm>
            <a:off x="1775521" y="1412777"/>
            <a:ext cx="28360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2) </a:t>
            </a:r>
            <a:r>
              <a:rPr lang="ko-KR" altLang="en-US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외래 본인부담률</a:t>
            </a:r>
          </a:p>
        </p:txBody>
      </p:sp>
      <p:sp>
        <p:nvSpPr>
          <p:cNvPr id="5" name="Rectangle 2050"/>
          <p:cNvSpPr txBox="1">
            <a:spLocks noChangeArrowheads="1"/>
          </p:cNvSpPr>
          <p:nvPr/>
        </p:nvSpPr>
        <p:spPr>
          <a:xfrm>
            <a:off x="2819400" y="714375"/>
            <a:ext cx="7315200" cy="533400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ko-KR" altLang="en-US" sz="2800" kern="0">
                <a:solidFill>
                  <a:schemeClr val="bg1"/>
                </a:solidFill>
                <a:latin typeface="+mj-lt"/>
                <a:cs typeface="+mj-cs"/>
              </a:rPr>
              <a:t>제</a:t>
            </a:r>
            <a:r>
              <a:rPr lang="en-US" altLang="ko-KR" sz="2800" kern="0">
                <a:solidFill>
                  <a:schemeClr val="bg1"/>
                </a:solidFill>
                <a:latin typeface="+mj-lt"/>
                <a:cs typeface="+mj-cs"/>
              </a:rPr>
              <a:t>2</a:t>
            </a:r>
            <a:r>
              <a:rPr lang="ko-KR" altLang="en-US" sz="2800" kern="0">
                <a:solidFill>
                  <a:schemeClr val="bg1"/>
                </a:solidFill>
                <a:latin typeface="+mj-lt"/>
                <a:cs typeface="+mj-cs"/>
              </a:rPr>
              <a:t>절</a:t>
            </a:r>
            <a:r>
              <a:rPr lang="ko-KR" altLang="en-US" sz="2800" ker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본인일부부담금</a:t>
            </a:r>
            <a:endParaRPr lang="ko-KR" altLang="en-US" sz="2800" kern="0" dirty="0">
              <a:solidFill>
                <a:schemeClr val="bg1"/>
              </a:solidFill>
              <a:latin typeface="+mj-lt"/>
              <a:cs typeface="+mj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66A1E0C-04A8-4603-8EAA-A975BD7FA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983593"/>
            <a:ext cx="9144000" cy="47378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22"/>
    </mc:Choice>
    <mc:Fallback xmlns="">
      <p:transition spd="slow" advTm="10522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4FC5F5D-8FEC-4E31-93EF-C15BD31CE2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21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9C840FF-DF08-45AF-8B97-E0697B982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568" y="136526"/>
            <a:ext cx="7726680" cy="658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56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18"/>
    </mc:Choice>
    <mc:Fallback xmlns="">
      <p:transition spd="slow" advTm="10018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BA1DB68-D60C-4DF4-AB59-CA08E5BDC2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22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1E757E8-B3A9-463F-A8AD-15FD384AF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504" y="1412777"/>
            <a:ext cx="8964488" cy="469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806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3"/>
    </mc:Choice>
    <mc:Fallback xmlns="">
      <p:transition spd="slow" advTm="4443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142AA8-51DC-4E7C-A95E-53F1B210C5B0}" type="slidenum">
              <a:rPr lang="ko-KR" altLang="en-US" smtClean="0"/>
              <a:pPr/>
              <a:t>23</a:t>
            </a:fld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8C87917-6DFC-4371-BAE8-312FFFC59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904" y="1428737"/>
            <a:ext cx="8884096" cy="2714644"/>
          </a:xfrm>
          <a:prstGeom prst="rect">
            <a:avLst/>
          </a:prstGeom>
        </p:spPr>
      </p:pic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2809852" y="1000108"/>
            <a:ext cx="7324748" cy="247666"/>
          </a:xfrm>
        </p:spPr>
        <p:txBody>
          <a:bodyPr/>
          <a:lstStyle/>
          <a:p>
            <a:pPr lvl="0"/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2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</a:t>
            </a:r>
            <a:r>
              <a:rPr lang="ko-KR" altLang="en-US" dirty="0" err="1"/>
              <a:t>본인일부부담금</a:t>
            </a:r>
            <a:br>
              <a:rPr lang="ko-KR" altLang="en-US" dirty="0">
                <a:ea typeface="굴림" charset="-127"/>
              </a:rPr>
            </a:b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991544" y="4221089"/>
            <a:ext cx="972108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0" spc="-150" dirty="0">
                <a:solidFill>
                  <a:srgbClr val="000000"/>
                </a:solidFill>
                <a:latin typeface="휴먼모음T" pitchFamily="18" charset="-127"/>
                <a:ea typeface="휴먼모음T" pitchFamily="18" charset="-127"/>
              </a:rPr>
              <a:t>* </a:t>
            </a:r>
            <a:r>
              <a:rPr lang="ko-KR" altLang="en-US" b="0" spc="-150" dirty="0">
                <a:solidFill>
                  <a:srgbClr val="000000"/>
                </a:solidFill>
                <a:latin typeface="휴먼모음T" pitchFamily="18" charset="-127"/>
                <a:ea typeface="휴먼모음T" pitchFamily="18" charset="-127"/>
              </a:rPr>
              <a:t>직장 및 지역가입자의 보험료 부담수준에 따라 </a:t>
            </a:r>
            <a:r>
              <a:rPr lang="ko-KR" altLang="en-US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연간상한액</a:t>
            </a:r>
            <a:r>
              <a:rPr lang="ko-KR" altLang="en-US" b="0" spc="-150" dirty="0">
                <a:solidFill>
                  <a:srgbClr val="000000"/>
                </a:solidFill>
                <a:latin typeface="휴먼모음T" pitchFamily="18" charset="-127"/>
                <a:ea typeface="휴먼모음T" pitchFamily="18" charset="-127"/>
              </a:rPr>
              <a:t>을 초과하는 경우 그 초과액을 공단이 부담</a:t>
            </a:r>
            <a:endParaRPr lang="en-US" altLang="ko-KR" b="0" spc="-150" dirty="0">
              <a:solidFill>
                <a:srgbClr val="000000"/>
              </a:solidFill>
              <a:latin typeface="휴먼모음T" pitchFamily="18" charset="-127"/>
              <a:ea typeface="휴먼모음T" pitchFamily="18" charset="-127"/>
            </a:endParaRPr>
          </a:p>
          <a:p>
            <a:endParaRPr lang="en-US" altLang="ko-KR" b="0" spc="-150" dirty="0">
              <a:solidFill>
                <a:srgbClr val="000000"/>
              </a:solidFill>
              <a:latin typeface="휴먼모음T" pitchFamily="18" charset="-127"/>
              <a:ea typeface="휴먼모음T" pitchFamily="18" charset="-127"/>
            </a:endParaRPr>
          </a:p>
          <a:p>
            <a:r>
              <a:rPr lang="en-US" altLang="ko-KR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(7</a:t>
            </a:r>
            <a:r>
              <a:rPr lang="ko-KR" altLang="en-US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단계로 세분화 </a:t>
            </a:r>
            <a:r>
              <a:rPr lang="en-US" altLang="ko-KR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: 81</a:t>
            </a:r>
            <a:r>
              <a:rPr lang="ko-KR" altLang="en-US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~584</a:t>
            </a:r>
            <a:r>
              <a:rPr lang="ko-KR" altLang="en-US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(2022)/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매년 금액이 달라짐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)</a:t>
            </a:r>
          </a:p>
          <a:p>
            <a:endParaRPr lang="en-US" altLang="ko-KR" b="0" spc="-15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  <a:p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*1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하위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10%): 81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, 2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하위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20-30%): 101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, 3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하위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40-50%): 152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,</a:t>
            </a:r>
          </a:p>
          <a:p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4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하위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60-70%): 282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, 5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하위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80%): 352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, 6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하위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90%): 433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,</a:t>
            </a:r>
          </a:p>
          <a:p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7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분위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나머지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): 584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다만 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120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일 초과 </a:t>
            </a:r>
            <a:r>
              <a:rPr lang="ko-KR" altLang="en-US" b="0" spc="-150" dirty="0" err="1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입원시에는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1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분위 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125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, 2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분위 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157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, 3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분위 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212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만원</a:t>
            </a:r>
            <a:r>
              <a:rPr lang="en-US" altLang="ko-KR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)</a:t>
            </a:r>
            <a:r>
              <a:rPr lang="ko-KR" altLang="en-US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</a:t>
            </a:r>
            <a:endParaRPr lang="en-US" altLang="ko-KR" b="0" spc="-15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  <a:p>
            <a:endParaRPr lang="en-US" altLang="ko-KR" b="0" spc="-15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3923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855"/>
    </mc:Choice>
    <mc:Fallback xmlns="">
      <p:transition spd="slow" advTm="127855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24</a:t>
            </a:fld>
            <a:endParaRPr lang="en-US" altLang="ko-KR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847528" y="1628800"/>
            <a:ext cx="8534752" cy="3277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600"/>
              </a:spcAft>
            </a:pPr>
            <a:r>
              <a:rPr lang="en-US" altLang="ko-KR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1. </a:t>
            </a:r>
            <a:r>
              <a:rPr lang="ko-KR" altLang="en-US" sz="2400" spc="-4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개념</a:t>
            </a:r>
            <a:endParaRPr lang="en-US" altLang="ko-KR" sz="2400" spc="-4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요양급여행위에 대한 비용으로 </a:t>
            </a:r>
            <a:r>
              <a:rPr lang="ko-KR" altLang="en-US" sz="240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보험수가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라고도 함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.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요양급여비용에는 진찰</a:t>
            </a:r>
            <a:r>
              <a:rPr lang="en-US" altLang="ko-KR" sz="2400" spc="-150" dirty="0"/>
              <a:t>·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검사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처치</a:t>
            </a:r>
            <a:r>
              <a:rPr lang="en-US" altLang="ko-KR" sz="2400" spc="-150" dirty="0"/>
              <a:t>·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수술 및 그 밖의 치료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예방</a:t>
            </a:r>
            <a:r>
              <a:rPr lang="en-US" altLang="ko-KR" sz="2400" spc="-150" dirty="0"/>
              <a:t>·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재활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입원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간호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이송 등의 비용과 </a:t>
            </a: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약제</a:t>
            </a:r>
            <a:r>
              <a:rPr lang="en-US" altLang="ko-KR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·</a:t>
            </a: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치료재료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의 가격이 포함</a:t>
            </a:r>
            <a:r>
              <a:rPr lang="en-US" altLang="ko-KR" sz="20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0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본인부담금</a:t>
            </a:r>
            <a:r>
              <a:rPr lang="en-US" altLang="ko-KR" sz="20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+</a:t>
            </a:r>
            <a:r>
              <a:rPr lang="ko-KR" altLang="en-US" sz="20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보험자부담금</a:t>
            </a:r>
            <a:r>
              <a:rPr lang="en-US" altLang="ko-KR" sz="20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)</a:t>
            </a: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요양급여대상을 </a:t>
            </a:r>
            <a:r>
              <a:rPr lang="ko-KR" altLang="en-US" sz="2400" b="0" spc="-150" dirty="0" err="1">
                <a:latin typeface="휴먼모음T" pitchFamily="18" charset="-127"/>
                <a:ea typeface="휴먼모음T" pitchFamily="18" charset="-127"/>
              </a:rPr>
              <a:t>급여목록표로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 정하여 고시하되</a:t>
            </a:r>
            <a:r>
              <a:rPr lang="en-US" altLang="ko-KR" sz="24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“</a:t>
            </a:r>
            <a:r>
              <a:rPr lang="ko-KR" altLang="en-US" sz="24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요양급여행위</a:t>
            </a:r>
            <a:r>
              <a:rPr lang="en-US" altLang="ko-KR" sz="24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4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행위</a:t>
            </a:r>
            <a:r>
              <a:rPr lang="en-US" altLang="ko-KR" sz="24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)</a:t>
            </a:r>
            <a:r>
              <a:rPr lang="en-US" altLang="ko-KR" sz="2400" b="0" spc="-150" dirty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”</a:t>
            </a:r>
            <a:r>
              <a:rPr lang="ko-KR" altLang="en-US" sz="2400" b="0" spc="-150" dirty="0">
                <a:latin typeface="궁서" pitchFamily="18" charset="-127"/>
                <a:ea typeface="궁서" pitchFamily="18" charset="-127"/>
              </a:rPr>
              <a:t>와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기타 의료행위를 할 때 부수적으로 제공되는</a:t>
            </a:r>
            <a:r>
              <a:rPr lang="en-US" altLang="ko-KR" sz="24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“</a:t>
            </a:r>
            <a:r>
              <a:rPr lang="ko-KR" altLang="en-US" sz="24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약제 및 치료재료</a:t>
            </a:r>
            <a:r>
              <a:rPr lang="en-US" altLang="ko-KR" sz="2400" b="0" spc="-150" dirty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”</a:t>
            </a:r>
            <a:r>
              <a:rPr lang="ko-KR" altLang="en-US" sz="2400" b="0" spc="-150" dirty="0">
                <a:latin typeface="궁서" pitchFamily="18" charset="-127"/>
                <a:ea typeface="궁서" pitchFamily="18" charset="-127"/>
              </a:rPr>
              <a:t>로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 구분하여 고시</a:t>
            </a:r>
            <a:endParaRPr lang="en-US" altLang="ko-KR" sz="2400" b="0" spc="-150" dirty="0">
              <a:latin typeface="휴먼모음T" pitchFamily="18" charset="-127"/>
              <a:ea typeface="휴먼모음T" pitchFamily="18" charset="-127"/>
            </a:endParaRP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요양급여비용의 산정은 </a:t>
            </a:r>
            <a:r>
              <a:rPr lang="ko-KR" altLang="en-US" sz="240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행위</a:t>
            </a:r>
            <a:r>
              <a:rPr lang="en-US" altLang="ko-KR" sz="240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약제</a:t>
            </a:r>
            <a:r>
              <a:rPr lang="en-US" altLang="ko-KR" sz="240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·</a:t>
            </a:r>
            <a:r>
              <a:rPr lang="ko-KR" altLang="en-US" sz="240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치료재료 등의 가격을 결정하는 것</a:t>
            </a:r>
            <a:endParaRPr lang="en-US" altLang="ko-KR" sz="2400" spc="-150" dirty="0">
              <a:solidFill>
                <a:srgbClr val="FF0000"/>
              </a:solidFill>
              <a:latin typeface="휴먼모음T" pitchFamily="18" charset="-127"/>
              <a:ea typeface="휴먼모음T" pitchFamily="18" charset="-127"/>
            </a:endParaRPr>
          </a:p>
        </p:txBody>
      </p:sp>
      <p:sp>
        <p:nvSpPr>
          <p:cNvPr id="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595538" y="714356"/>
            <a:ext cx="7643866" cy="5334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3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요양급여비용의 산정</a:t>
            </a:r>
            <a:endParaRPr lang="ko-KR" altLang="en-US" dirty="0">
              <a:ea typeface="굴림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61"/>
    </mc:Choice>
    <mc:Fallback xmlns="">
      <p:transition spd="slow" advTm="5706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25</a:t>
            </a:fld>
            <a:endParaRPr lang="en-US" altLang="ko-KR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847528" y="1412776"/>
            <a:ext cx="8568952" cy="5232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0"/>
              </a:spcAft>
            </a:pPr>
            <a:r>
              <a:rPr lang="en-US" altLang="ko-KR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2. </a:t>
            </a:r>
            <a:r>
              <a:rPr lang="ko-KR" altLang="en-US" sz="2400" spc="-16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요양급여비용의 유형</a:t>
            </a:r>
            <a:endParaRPr lang="en-US" altLang="ko-KR" sz="2400" spc="-16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432000" lvl="1" indent="-252000" algn="just">
              <a:spcAft>
                <a:spcPts val="0"/>
              </a:spcAft>
              <a:buFont typeface="Wingdings" pitchFamily="2" charset="2"/>
              <a:buChar char="§"/>
            </a:pP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요양급여비용의 결정유형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: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행위별수가제</a:t>
            </a:r>
            <a:r>
              <a:rPr lang="en-US" altLang="ko-KR" sz="2000" b="0" spc="-160" dirty="0">
                <a:latin typeface="휴먼모음T" pitchFamily="18" charset="-127"/>
                <a:ea typeface="휴먼모음T" pitchFamily="18" charset="-127"/>
              </a:rPr>
              <a:t>(fee-for-service), </a:t>
            </a:r>
            <a:r>
              <a:rPr lang="ko-KR" altLang="en-US" sz="2400" b="0" spc="-160" dirty="0" err="1">
                <a:latin typeface="휴먼모음T" pitchFamily="18" charset="-127"/>
                <a:ea typeface="휴먼모음T" pitchFamily="18" charset="-127"/>
              </a:rPr>
              <a:t>봉급제</a:t>
            </a:r>
            <a:r>
              <a:rPr lang="en-US" altLang="ko-KR" sz="2000" b="0" spc="-160" dirty="0">
                <a:latin typeface="휴먼모음T" pitchFamily="18" charset="-127"/>
                <a:ea typeface="휴먼모음T" pitchFamily="18" charset="-127"/>
              </a:rPr>
              <a:t>(salary), </a:t>
            </a:r>
            <a:r>
              <a:rPr lang="ko-KR" altLang="en-US" sz="2400" b="0" spc="-160" dirty="0" err="1">
                <a:latin typeface="휴먼모음T" pitchFamily="18" charset="-127"/>
                <a:ea typeface="휴먼모음T" pitchFamily="18" charset="-127"/>
              </a:rPr>
              <a:t>포괄수가제</a:t>
            </a:r>
            <a:r>
              <a:rPr lang="en-US" altLang="ko-KR" sz="2000" b="0" spc="-160" dirty="0">
                <a:latin typeface="휴먼모음T" pitchFamily="18" charset="-127"/>
                <a:ea typeface="휴먼모음T" pitchFamily="18" charset="-127"/>
              </a:rPr>
              <a:t>(case payment), </a:t>
            </a:r>
            <a:r>
              <a:rPr lang="ko-KR" altLang="en-US" sz="2400" b="0" spc="-160" dirty="0" err="1">
                <a:latin typeface="휴먼모음T" pitchFamily="18" charset="-127"/>
                <a:ea typeface="휴먼모음T" pitchFamily="18" charset="-127"/>
              </a:rPr>
              <a:t>총액계약제</a:t>
            </a:r>
            <a:r>
              <a:rPr lang="en-US" altLang="ko-KR" sz="2000" b="0" spc="-160" dirty="0">
                <a:latin typeface="휴먼모음T" pitchFamily="18" charset="-127"/>
                <a:ea typeface="휴먼모음T" pitchFamily="18" charset="-127"/>
              </a:rPr>
              <a:t>(global budget), </a:t>
            </a:r>
            <a:r>
              <a:rPr lang="ko-KR" altLang="en-US" sz="2400" b="0" spc="-160" dirty="0" err="1">
                <a:latin typeface="휴먼모음T" pitchFamily="18" charset="-127"/>
                <a:ea typeface="휴먼모음T" pitchFamily="18" charset="-127"/>
              </a:rPr>
              <a:t>인두제</a:t>
            </a:r>
            <a:r>
              <a:rPr lang="en-US" altLang="ko-KR" sz="2000" b="0" spc="-160" dirty="0">
                <a:latin typeface="휴먼모음T" pitchFamily="18" charset="-127"/>
                <a:ea typeface="휴먼모음T" pitchFamily="18" charset="-127"/>
              </a:rPr>
              <a:t>(capitation)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 </a:t>
            </a:r>
          </a:p>
          <a:p>
            <a:pPr marL="432000" lvl="1" indent="-252000" algn="just">
              <a:spcAft>
                <a:spcPts val="1200"/>
              </a:spcAft>
              <a:buFont typeface="Wingdings" pitchFamily="2" charset="2"/>
              <a:buChar char="§"/>
            </a:pP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현재 우리나라는 </a:t>
            </a:r>
            <a:r>
              <a:rPr lang="ko-KR" altLang="en-US" sz="2300" b="0" spc="-160" dirty="0" err="1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행위별</a:t>
            </a:r>
            <a:r>
              <a:rPr lang="ko-KR" altLang="en-US" sz="2300" b="0" spc="-16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ko-KR" altLang="en-US" sz="2300" b="0" spc="-160" dirty="0" err="1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수가제</a:t>
            </a:r>
            <a:r>
              <a:rPr lang="ko-KR" altLang="en-US" sz="2300" b="0" spc="-160" dirty="0" err="1">
                <a:latin typeface="휴먼모음T" pitchFamily="18" charset="-127"/>
                <a:ea typeface="휴먼모음T" pitchFamily="18" charset="-127"/>
              </a:rPr>
              <a:t>를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 채택하고 있으며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300" b="0" spc="-160" dirty="0" err="1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포괄수가제</a:t>
            </a:r>
            <a:r>
              <a:rPr lang="ko-KR" altLang="en-US" sz="2300" b="0" spc="-160" dirty="0" err="1">
                <a:latin typeface="휴먼모음T" pitchFamily="18" charset="-127"/>
                <a:ea typeface="휴먼모음T" pitchFamily="18" charset="-127"/>
              </a:rPr>
              <a:t>는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 일부 </a:t>
            </a:r>
            <a:r>
              <a:rPr lang="ko-KR" altLang="en-US" sz="2300" b="0" spc="-160" dirty="0" err="1">
                <a:latin typeface="휴먼모음T" pitchFamily="18" charset="-127"/>
                <a:ea typeface="휴먼모음T" pitchFamily="18" charset="-127"/>
              </a:rPr>
              <a:t>질병군에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 대해서 의원과 </a:t>
            </a:r>
            <a:r>
              <a:rPr lang="ko-KR" altLang="en-US" sz="2300" b="0" spc="-160" dirty="0" err="1">
                <a:latin typeface="휴먼모음T" pitchFamily="18" charset="-127"/>
                <a:ea typeface="휴먼모음T" pitchFamily="18" charset="-127"/>
              </a:rPr>
              <a:t>병원급에서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 실시</a:t>
            </a:r>
            <a:r>
              <a:rPr lang="en-US" altLang="ko-KR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(2012</a:t>
            </a:r>
            <a:r>
              <a:rPr lang="ko-KR" altLang="en-US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년 </a:t>
            </a:r>
            <a:r>
              <a:rPr lang="en-US" altLang="ko-KR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7</a:t>
            </a:r>
            <a:r>
              <a:rPr lang="ko-KR" altLang="en-US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월</a:t>
            </a:r>
            <a:r>
              <a:rPr lang="en-US" altLang="ko-KR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1</a:t>
            </a:r>
            <a:r>
              <a:rPr lang="ko-KR" altLang="en-US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일부터 선택에서 </a:t>
            </a:r>
            <a:r>
              <a:rPr lang="ko-KR" altLang="en-US" sz="200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강제</a:t>
            </a:r>
            <a:r>
              <a:rPr lang="ko-KR" altLang="en-US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적용</a:t>
            </a:r>
            <a:r>
              <a:rPr lang="en-US" altLang="ko-KR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, 2013</a:t>
            </a:r>
            <a:r>
              <a:rPr lang="ko-KR" altLang="en-US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년 </a:t>
            </a:r>
            <a:r>
              <a:rPr lang="en-US" altLang="ko-KR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7</a:t>
            </a:r>
            <a:r>
              <a:rPr lang="ko-KR" altLang="en-US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월부터 모든 의료기관으로 확대 시행</a:t>
            </a:r>
            <a:r>
              <a:rPr lang="en-US" altLang="ko-KR" sz="20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)</a:t>
            </a:r>
          </a:p>
          <a:p>
            <a:pPr marL="360000" lvl="1" indent="-457200" algn="just">
              <a:spcAft>
                <a:spcPts val="600"/>
              </a:spcAft>
            </a:pPr>
            <a:r>
              <a:rPr lang="en-US" altLang="ko-KR" sz="2400" spc="-16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3. </a:t>
            </a:r>
            <a:r>
              <a:rPr lang="ko-KR" altLang="en-US" sz="2400" spc="-16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요양급여비용의 결정</a:t>
            </a:r>
            <a:endParaRPr lang="en-US" altLang="ko-KR" sz="2400" spc="-16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360000" lvl="1" indent="-457200" algn="just">
              <a:spcAft>
                <a:spcPts val="600"/>
              </a:spcAft>
            </a:pPr>
            <a:r>
              <a:rPr lang="en-US" altLang="ko-KR" sz="2400" spc="-16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1) </a:t>
            </a:r>
            <a:r>
              <a:rPr lang="ko-KR" altLang="en-US" sz="2400" spc="-16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결정방법</a:t>
            </a: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spc="-160" dirty="0">
                <a:latin typeface="궁서" pitchFamily="18" charset="-127"/>
                <a:ea typeface="궁서" pitchFamily="18" charset="-127"/>
              </a:rPr>
              <a:t>요양급여비용은 </a:t>
            </a:r>
            <a:r>
              <a:rPr lang="en-US" altLang="ko-KR" sz="2400" b="0" spc="-160" dirty="0">
                <a:solidFill>
                  <a:srgbClr val="0000FF"/>
                </a:solidFill>
                <a:latin typeface="궁서" pitchFamily="18" charset="-127"/>
                <a:ea typeface="궁서" pitchFamily="18" charset="-127"/>
              </a:rPr>
              <a:t>‘</a:t>
            </a:r>
            <a:r>
              <a:rPr lang="ko-KR" altLang="en-US" sz="2400" spc="-160" dirty="0">
                <a:solidFill>
                  <a:srgbClr val="0000FF"/>
                </a:solidFill>
                <a:latin typeface="궁서" pitchFamily="18" charset="-127"/>
                <a:ea typeface="궁서" pitchFamily="18" charset="-127"/>
              </a:rPr>
              <a:t>공단의 이사장</a:t>
            </a:r>
            <a:r>
              <a:rPr lang="ko-KR" altLang="en-US" sz="2400" b="0" spc="-160" dirty="0">
                <a:latin typeface="궁서" pitchFamily="18" charset="-127"/>
                <a:ea typeface="궁서" pitchFamily="18" charset="-127"/>
              </a:rPr>
              <a:t>’과 대통령령이 정하는 </a:t>
            </a:r>
            <a:r>
              <a:rPr lang="ko-KR" altLang="en-US" sz="2400" b="0" spc="-160" dirty="0">
                <a:solidFill>
                  <a:srgbClr val="0000FF"/>
                </a:solidFill>
                <a:latin typeface="궁서" pitchFamily="18" charset="-127"/>
                <a:ea typeface="궁서" pitchFamily="18" charset="-127"/>
              </a:rPr>
              <a:t>‘</a:t>
            </a:r>
            <a:r>
              <a:rPr lang="ko-KR" altLang="en-US" sz="2400" spc="-160" dirty="0">
                <a:solidFill>
                  <a:srgbClr val="0000FF"/>
                </a:solidFill>
                <a:latin typeface="궁서" pitchFamily="18" charset="-127"/>
                <a:ea typeface="궁서" pitchFamily="18" charset="-127"/>
              </a:rPr>
              <a:t>의약계를 대표하는 자’</a:t>
            </a:r>
            <a:r>
              <a:rPr lang="ko-KR" altLang="en-US" sz="2400" b="0" spc="-160" dirty="0" err="1">
                <a:latin typeface="궁서" pitchFamily="18" charset="-127"/>
                <a:ea typeface="궁서" pitchFamily="18" charset="-127"/>
              </a:rPr>
              <a:t>와의</a:t>
            </a:r>
            <a:r>
              <a:rPr lang="ko-KR" altLang="en-US" sz="2400" b="0" spc="-160" dirty="0">
                <a:latin typeface="궁서" pitchFamily="18" charset="-127"/>
                <a:ea typeface="궁서" pitchFamily="18" charset="-127"/>
              </a:rPr>
              <a:t> </a:t>
            </a:r>
            <a:r>
              <a:rPr lang="ko-KR" altLang="en-US" sz="2400" spc="-160" dirty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‘계약</a:t>
            </a:r>
            <a:r>
              <a:rPr lang="ko-KR" altLang="en-US" sz="2400" b="0" spc="-160" dirty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’</a:t>
            </a:r>
            <a:r>
              <a:rPr lang="ko-KR" altLang="en-US" sz="2400" b="0" spc="-160" dirty="0" err="1">
                <a:latin typeface="궁서" pitchFamily="18" charset="-127"/>
                <a:ea typeface="궁서" pitchFamily="18" charset="-127"/>
              </a:rPr>
              <a:t>으로</a:t>
            </a:r>
            <a:r>
              <a:rPr lang="ko-KR" altLang="en-US" sz="2400" b="0" spc="-160" dirty="0">
                <a:latin typeface="궁서" pitchFamily="18" charset="-127"/>
                <a:ea typeface="궁서" pitchFamily="18" charset="-127"/>
              </a:rPr>
              <a:t> 정함</a:t>
            </a:r>
            <a:r>
              <a:rPr lang="en-US" altLang="ko-KR" sz="2000" b="0" spc="-160" dirty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(</a:t>
            </a:r>
            <a:r>
              <a:rPr lang="ko-KR" altLang="en-US" sz="2000" b="0" spc="-160" dirty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계약기간은 </a:t>
            </a:r>
            <a:r>
              <a:rPr lang="en-US" altLang="ko-KR" sz="2000" b="0" spc="-160" dirty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1</a:t>
            </a:r>
            <a:r>
              <a:rPr lang="ko-KR" altLang="en-US" sz="2000" b="0" spc="-160" dirty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년</a:t>
            </a:r>
            <a:r>
              <a:rPr lang="en-US" altLang="ko-KR" sz="2000" b="0" spc="-160" dirty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)</a:t>
            </a:r>
          </a:p>
          <a:p>
            <a:pPr marL="432000" lvl="1" indent="-252000" algn="just">
              <a:spcAft>
                <a:spcPts val="0"/>
              </a:spcAft>
              <a:buFont typeface="Wingdings" pitchFamily="2" charset="2"/>
              <a:buChar char="§"/>
            </a:pPr>
            <a:r>
              <a:rPr lang="ko-KR" altLang="en-US" sz="2400" spc="-16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의약계를 대표하는 자</a:t>
            </a:r>
            <a:r>
              <a:rPr lang="en-US" altLang="ko-KR" sz="2400" spc="-16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(7</a:t>
            </a:r>
            <a:r>
              <a:rPr lang="ko-KR" altLang="en-US" sz="2400" spc="-16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인</a:t>
            </a:r>
            <a:r>
              <a:rPr lang="en-US" altLang="ko-KR" sz="2400" b="0" spc="-16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):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대한병원협회장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대한의사협회장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대한치과의사협회장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대한한의사협회장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대한간호협회장 또는 대한조산협회장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대한약사회장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복지부장관이 지정하는 자</a:t>
            </a:r>
          </a:p>
        </p:txBody>
      </p:sp>
      <p:sp>
        <p:nvSpPr>
          <p:cNvPr id="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595538" y="714356"/>
            <a:ext cx="7643866" cy="5334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3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요양급여비용의 산정</a:t>
            </a:r>
            <a:endParaRPr lang="ko-KR" altLang="en-US" dirty="0">
              <a:ea typeface="굴림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732"/>
    </mc:Choice>
    <mc:Fallback xmlns="">
      <p:transition spd="slow" advTm="89732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26</a:t>
            </a:fld>
            <a:endParaRPr lang="en-US" altLang="ko-KR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809720" y="1571612"/>
            <a:ext cx="8572560" cy="4755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600"/>
              </a:spcAft>
            </a:pPr>
            <a:r>
              <a:rPr lang="en-US" altLang="ko-KR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2) </a:t>
            </a:r>
            <a:r>
              <a:rPr lang="ko-KR" altLang="en-US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요양급여비용의 계약 절차</a:t>
            </a:r>
            <a:endParaRPr lang="en-US" altLang="ko-KR" sz="240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dirty="0"/>
              <a:t>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요양급여비용의 계약은 그 직전계약기간 만료일이 속하는 연도의 </a:t>
            </a:r>
            <a:r>
              <a:rPr lang="en-US" altLang="ko-KR" sz="240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5</a:t>
            </a:r>
            <a:r>
              <a:rPr lang="ko-KR" altLang="en-US" sz="240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월 </a:t>
            </a:r>
            <a:r>
              <a:rPr lang="en-US" altLang="ko-KR" sz="240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31</a:t>
            </a:r>
            <a:r>
              <a:rPr lang="ko-KR" altLang="en-US" sz="240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일까지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체결하여야 하며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그 기한까지 계약이 체결되지 아니하는 경우 </a:t>
            </a:r>
            <a:r>
              <a:rPr lang="ko-KR" altLang="en-US" sz="24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보건복지부장관이 그 직전계약기간 만료일이 속하는 연도의 </a:t>
            </a:r>
            <a:r>
              <a:rPr lang="en-US" altLang="ko-KR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6</a:t>
            </a: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월 </a:t>
            </a:r>
            <a:r>
              <a:rPr lang="en-US" altLang="ko-KR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30</a:t>
            </a:r>
            <a:r>
              <a:rPr lang="ko-KR" altLang="en-US" sz="24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일까지 심의위원회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건강보험정책심의위원회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)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의 의결을 거쳐 정하는 금액을 요양급여비용으로 함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. </a:t>
            </a: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그리고 요양급여비용이 정하여지는 경우에 보건복지부장관은 그 요양급여비용의 내역을 지체 없이 고시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 </a:t>
            </a:r>
          </a:p>
          <a:p>
            <a:pPr marL="432000" lvl="1" indent="-252000" algn="just">
              <a:spcAft>
                <a:spcPts val="120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공단 이사장은 요양급여비용 계약을 체결하는 때에는 공단의 </a:t>
            </a: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재정운영위원회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의 심의</a:t>
            </a:r>
            <a:r>
              <a:rPr lang="en-US" altLang="ko-KR" sz="2400" spc="-150" dirty="0"/>
              <a:t>·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의결을 거쳐야 함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. </a:t>
            </a: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건강보험심사평가원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은 공단의 이사장이 요양급여비용 계약을 체결하기 위하여 필요한 자료를 요청하는 경우에는 이에 성실히 응하여야 </a:t>
            </a:r>
            <a:r>
              <a:rPr lang="ko-KR" altLang="en-US" sz="2400" b="0" dirty="0">
                <a:latin typeface="휴먼모음T" pitchFamily="18" charset="-127"/>
                <a:ea typeface="휴먼모음T" pitchFamily="18" charset="-127"/>
              </a:rPr>
              <a:t>함</a:t>
            </a:r>
            <a:r>
              <a:rPr lang="en-US" altLang="ko-KR" sz="2400" b="0" dirty="0">
                <a:latin typeface="휴먼모음T" pitchFamily="18" charset="-127"/>
                <a:ea typeface="휴먼모음T" pitchFamily="18" charset="-127"/>
              </a:rPr>
              <a:t>.</a:t>
            </a:r>
          </a:p>
        </p:txBody>
      </p:sp>
      <p:sp>
        <p:nvSpPr>
          <p:cNvPr id="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595538" y="714356"/>
            <a:ext cx="7643866" cy="5334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3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요양급여비용의 산정</a:t>
            </a:r>
            <a:endParaRPr lang="ko-KR" altLang="en-US" dirty="0">
              <a:ea typeface="굴림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56"/>
    </mc:Choice>
    <mc:Fallback xmlns="">
      <p:transition spd="slow" advTm="124956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/>
          <a:p>
            <a:fld id="{7CB64229-E262-443B-959F-CC697755D01A}" type="slidenum">
              <a:rPr lang="ko-KR" altLang="en-US"/>
              <a:pPr/>
              <a:t>27</a:t>
            </a:fld>
            <a:endParaRPr lang="en-US" altLang="ko-KR"/>
          </a:p>
        </p:txBody>
      </p:sp>
      <p:sp>
        <p:nvSpPr>
          <p:cNvPr id="6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3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요양급여비용의 산정</a:t>
            </a:r>
            <a:endParaRPr lang="ko-KR" altLang="en-US" dirty="0">
              <a:ea typeface="굴림" charset="-127"/>
            </a:endParaRPr>
          </a:p>
        </p:txBody>
      </p:sp>
      <p:pic>
        <p:nvPicPr>
          <p:cNvPr id="9218" name="Picture 2" descr="C:\2013년 7월 24일\01 강의자료\05건강보험\간강보험강의용PPT(제4판-2013년)\국민건강보험론4판 PPT용\그림8-4.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592" y="1371423"/>
            <a:ext cx="6696744" cy="496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402"/>
    </mc:Choice>
    <mc:Fallback xmlns="">
      <p:transition spd="slow" advTm="84402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/>
          <a:p>
            <a:fld id="{48780FAF-CF66-48EE-BBDA-E8475D773433}" type="slidenum">
              <a:rPr lang="ko-KR" altLang="en-US"/>
              <a:pPr/>
              <a:t>28</a:t>
            </a:fld>
            <a:endParaRPr lang="en-US" altLang="ko-KR" dirty="0"/>
          </a:p>
        </p:txBody>
      </p:sp>
      <p:sp>
        <p:nvSpPr>
          <p:cNvPr id="14029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4</a:t>
            </a:r>
            <a:r>
              <a:rPr lang="ko-KR" altLang="en-US" dirty="0">
                <a:ea typeface="굴림" charset="-127"/>
              </a:rPr>
              <a:t>절 요양급여비용의 청구와 지급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952596" y="3071811"/>
            <a:ext cx="8463884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600"/>
              </a:spcAft>
            </a:pPr>
            <a:r>
              <a:rPr lang="en-US" altLang="ko-KR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1. </a:t>
            </a:r>
            <a:r>
              <a:rPr lang="ko-KR" altLang="en-US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청구 및 변경</a:t>
            </a:r>
            <a:endParaRPr lang="en-US" altLang="ko-KR" sz="240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360000" lvl="1" indent="-457200" algn="just">
              <a:spcAft>
                <a:spcPts val="600"/>
              </a:spcAft>
              <a:buAutoNum type="arabicParenR"/>
            </a:pPr>
            <a:r>
              <a:rPr lang="ko-KR" altLang="en-US" sz="2200" b="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의의</a:t>
            </a:r>
            <a:endParaRPr lang="en-US" altLang="ko-KR" sz="2200" b="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432000" lvl="1" indent="-252000" algn="just">
              <a:spcAft>
                <a:spcPts val="1200"/>
              </a:spcAft>
              <a:buFont typeface="Wingdings" pitchFamily="2" charset="2"/>
              <a:buChar char="§"/>
            </a:pP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요양급여비용의 청구를 하고자 하는 </a:t>
            </a:r>
            <a:r>
              <a:rPr lang="ko-KR" altLang="en-US" sz="22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요양기관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은 </a:t>
            </a:r>
            <a:r>
              <a:rPr lang="ko-KR" altLang="en-US" sz="22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건강보험심사평가원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에 요양급여비용의 심사청구를 하여야 하며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심사청구를 받은 건강보험심사평가원은 이를 심사한 후 </a:t>
            </a:r>
            <a:r>
              <a:rPr lang="ko-KR" altLang="en-US" sz="220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지체 없이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그 내용을 </a:t>
            </a:r>
            <a:r>
              <a:rPr lang="ko-KR" altLang="en-US" sz="220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공단 및 요양기관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에 통보</a:t>
            </a:r>
            <a:endParaRPr lang="en-US" altLang="ko-KR" sz="2200" b="0" spc="-150" dirty="0">
              <a:latin typeface="휴먼모음T" pitchFamily="18" charset="-127"/>
              <a:ea typeface="휴먼모음T" pitchFamily="18" charset="-127"/>
            </a:endParaRPr>
          </a:p>
          <a:p>
            <a:pPr marL="360000" lvl="1" indent="-457200" algn="just">
              <a:spcAft>
                <a:spcPts val="600"/>
              </a:spcAft>
            </a:pPr>
            <a:r>
              <a:rPr lang="en-US" altLang="ko-KR" sz="2200" b="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2) </a:t>
            </a:r>
            <a:r>
              <a:rPr lang="ko-KR" altLang="en-US" sz="2200" b="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심사청구</a:t>
            </a:r>
            <a:r>
              <a:rPr lang="en-US" altLang="ko-KR" sz="2200" b="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 </a:t>
            </a:r>
            <a:r>
              <a:rPr lang="ko-KR" altLang="en-US" sz="2200" b="0" dirty="0">
                <a:solidFill>
                  <a:srgbClr val="FF0000"/>
                </a:solidFill>
                <a:latin typeface="HY수평선B" pitchFamily="18" charset="-127"/>
                <a:ea typeface="HY수평선B" pitchFamily="18" charset="-127"/>
              </a:rPr>
              <a:t>대행</a:t>
            </a:r>
            <a:r>
              <a:rPr lang="ko-KR" altLang="en-US" sz="2200" b="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 단체</a:t>
            </a:r>
            <a:endParaRPr lang="en-US" altLang="ko-KR" sz="2200" b="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324000" lvl="1" indent="-457200" algn="just">
              <a:spcAft>
                <a:spcPts val="0"/>
              </a:spcAft>
            </a:pPr>
            <a:r>
              <a:rPr lang="en-US" altLang="ko-KR" sz="2200" b="0" dirty="0">
                <a:latin typeface="휴먼모음T" pitchFamily="18" charset="-127"/>
                <a:ea typeface="휴먼모음T" pitchFamily="18" charset="-127"/>
              </a:rPr>
              <a:t> 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①「의료법」에 따른 </a:t>
            </a:r>
            <a:r>
              <a:rPr lang="ko-KR" altLang="en-US" sz="2200" b="0" spc="-150" dirty="0" err="1">
                <a:latin typeface="휴먼모음T" pitchFamily="18" charset="-127"/>
                <a:ea typeface="휴먼모음T" pitchFamily="18" charset="-127"/>
              </a:rPr>
              <a:t>의사회</a:t>
            </a:r>
            <a:r>
              <a:rPr lang="en-US" altLang="ko-KR" sz="2200" spc="-150" dirty="0"/>
              <a:t>·</a:t>
            </a:r>
            <a:r>
              <a:rPr lang="ko-KR" altLang="en-US" sz="2200" b="0" spc="-150" dirty="0" err="1">
                <a:latin typeface="휴먼모음T" pitchFamily="18" charset="-127"/>
                <a:ea typeface="휴먼모음T" pitchFamily="18" charset="-127"/>
              </a:rPr>
              <a:t>치과의사회</a:t>
            </a:r>
            <a:r>
              <a:rPr lang="en-US" altLang="ko-KR" sz="2200" spc="-150" dirty="0"/>
              <a:t>·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한의사회</a:t>
            </a:r>
            <a:r>
              <a:rPr lang="en-US" altLang="ko-KR" sz="2200" spc="-150" dirty="0"/>
              <a:t>·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조산사회 또는 각각의 지부 및 분회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, ②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「의료법」제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52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조에 따른 의료기관단체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, ③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「약사법」에 따른 약사회 또는 지부 및 분회 </a:t>
            </a:r>
            <a:endParaRPr lang="ko-KR" altLang="en-US" sz="2200" spc="-150" dirty="0">
              <a:latin typeface="휴먼모음T" pitchFamily="18" charset="-127"/>
              <a:ea typeface="휴먼모음T" pitchFamily="18" charset="-127"/>
            </a:endParaRPr>
          </a:p>
        </p:txBody>
      </p:sp>
      <p:pic>
        <p:nvPicPr>
          <p:cNvPr id="14338" name="Picture 2" descr="C:\2013년 7월 24일\01 강의자료\05건강보험\간강보험강의용PPT(제4판-2013년)\국민건강보험론4판 PPT용\그림8-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561" y="1406205"/>
            <a:ext cx="7700421" cy="1659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6410"/>
    </mc:Choice>
    <mc:Fallback xmlns="">
      <p:transition spd="slow" advTm="37641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29</a:t>
            </a:fld>
            <a:endParaRPr lang="en-US" altLang="ko-KR"/>
          </a:p>
        </p:txBody>
      </p:sp>
      <p:pic>
        <p:nvPicPr>
          <p:cNvPr id="9218" name="Picture 2" descr="C:\Documents and Settings\문상식\바탕 화면\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188640"/>
            <a:ext cx="4967472" cy="6408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722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44"/>
    </mc:Choice>
    <mc:Fallback xmlns="">
      <p:transition spd="slow" advTm="3374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68F43E12-C9AD-42C6-96EC-1FC75C5916C9}" type="slidenum">
              <a:rPr lang="ko-KR" altLang="en-US" smtClean="0"/>
              <a:pPr/>
              <a:t>3</a:t>
            </a:fld>
            <a:endParaRPr lang="en-US" altLang="ko-KR"/>
          </a:p>
        </p:txBody>
      </p:sp>
      <p:sp>
        <p:nvSpPr>
          <p:cNvPr id="102402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>
                <a:ea typeface="굴림" charset="-127"/>
              </a:rPr>
              <a:t>Contents</a:t>
            </a:r>
          </a:p>
        </p:txBody>
      </p:sp>
      <p:grpSp>
        <p:nvGrpSpPr>
          <p:cNvPr id="5124" name="Group 14"/>
          <p:cNvGrpSpPr>
            <a:grpSpLocks/>
          </p:cNvGrpSpPr>
          <p:nvPr/>
        </p:nvGrpSpPr>
        <p:grpSpPr bwMode="auto">
          <a:xfrm>
            <a:off x="3581400" y="1447800"/>
            <a:ext cx="4724400" cy="685800"/>
            <a:chOff x="1296" y="1824"/>
            <a:chExt cx="2976" cy="432"/>
          </a:xfrm>
        </p:grpSpPr>
        <p:sp>
          <p:nvSpPr>
            <p:cNvPr id="2" name="AutoShape 15"/>
            <p:cNvSpPr>
              <a:spLocks noChangeArrowheads="1"/>
            </p:cNvSpPr>
            <p:nvPr/>
          </p:nvSpPr>
          <p:spPr bwMode="gray">
            <a:xfrm>
              <a:off x="1536" y="1899"/>
              <a:ext cx="2736" cy="288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chemeClr val="hlink"/>
                </a:gs>
                <a:gs pos="50000">
                  <a:schemeClr val="hlink">
                    <a:gamma/>
                    <a:tint val="21176"/>
                    <a:invGamma/>
                  </a:schemeClr>
                </a:gs>
                <a:gs pos="100000">
                  <a:schemeClr val="hlink"/>
                </a:gs>
              </a:gsLst>
              <a:lin ang="5400000" scaled="1"/>
            </a:gradFill>
            <a:ln w="1270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latinLnBrk="0">
                <a:defRPr/>
              </a:pPr>
              <a:endParaRPr lang="ko-KR" altLang="en-US"/>
            </a:p>
          </p:txBody>
        </p:sp>
        <p:sp>
          <p:nvSpPr>
            <p:cNvPr id="5151" name="AutoShape 16"/>
            <p:cNvSpPr>
              <a:spLocks noChangeArrowheads="1"/>
            </p:cNvSpPr>
            <p:nvPr/>
          </p:nvSpPr>
          <p:spPr bwMode="gray">
            <a:xfrm>
              <a:off x="1296" y="1824"/>
              <a:ext cx="432" cy="432"/>
            </a:xfrm>
            <a:prstGeom prst="diamond">
              <a:avLst/>
            </a:prstGeom>
            <a:solidFill>
              <a:schemeClr val="hlink"/>
            </a:solidFill>
            <a:ln w="25400" algn="ctr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latinLnBrk="0"/>
              <a:endParaRPr lang="ko-KR" altLang="en-US"/>
            </a:p>
          </p:txBody>
        </p:sp>
        <p:sp>
          <p:nvSpPr>
            <p:cNvPr id="5152" name="Text Box 17"/>
            <p:cNvSpPr txBox="1">
              <a:spLocks noChangeArrowheads="1"/>
            </p:cNvSpPr>
            <p:nvPr/>
          </p:nvSpPr>
          <p:spPr bwMode="gray">
            <a:xfrm>
              <a:off x="1680" y="1934"/>
              <a:ext cx="2160" cy="2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eaLnBrk="0" latinLnBrk="0" hangingPunct="0"/>
              <a:r>
                <a:rPr lang="ko-KR" altLang="en-US" sz="2400" dirty="0">
                  <a:solidFill>
                    <a:srgbClr val="C00000"/>
                  </a:solidFill>
                  <a:latin typeface="궁서체" panose="02030609000101010101" pitchFamily="17" charset="-127"/>
                  <a:ea typeface="궁서체" panose="02030609000101010101" pitchFamily="17" charset="-127"/>
                </a:rPr>
                <a:t>보험급여(2)</a:t>
              </a:r>
            </a:p>
          </p:txBody>
        </p:sp>
        <p:sp>
          <p:nvSpPr>
            <p:cNvPr id="5153" name="Text Box 18"/>
            <p:cNvSpPr txBox="1">
              <a:spLocks noChangeArrowheads="1"/>
            </p:cNvSpPr>
            <p:nvPr/>
          </p:nvSpPr>
          <p:spPr bwMode="gray">
            <a:xfrm>
              <a:off x="1393" y="1886"/>
              <a:ext cx="223" cy="28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latinLnBrk="0" hangingPunct="0"/>
              <a:r>
                <a:rPr lang="en-US" altLang="ko-KR" sz="2400" b="0">
                  <a:solidFill>
                    <a:schemeClr val="bg1"/>
                  </a:solidFill>
                </a:rPr>
                <a:t>8</a:t>
              </a:r>
            </a:p>
          </p:txBody>
        </p:sp>
      </p:grpSp>
      <p:sp>
        <p:nvSpPr>
          <p:cNvPr id="102415" name="AutoShape 15"/>
          <p:cNvSpPr>
            <a:spLocks noChangeArrowheads="1"/>
          </p:cNvSpPr>
          <p:nvPr/>
        </p:nvSpPr>
        <p:spPr bwMode="gray">
          <a:xfrm>
            <a:off x="3962400" y="2252663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>
              <a:defRPr/>
            </a:pPr>
            <a:endParaRPr lang="ko-KR" altLang="en-US"/>
          </a:p>
        </p:txBody>
      </p:sp>
      <p:sp>
        <p:nvSpPr>
          <p:cNvPr id="5126" name="AutoShape 16"/>
          <p:cNvSpPr>
            <a:spLocks noChangeArrowheads="1"/>
          </p:cNvSpPr>
          <p:nvPr/>
        </p:nvSpPr>
        <p:spPr bwMode="gray">
          <a:xfrm>
            <a:off x="3581400" y="2133600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5127" name="Text Box 17"/>
          <p:cNvSpPr txBox="1">
            <a:spLocks noChangeArrowheads="1"/>
          </p:cNvSpPr>
          <p:nvPr/>
        </p:nvSpPr>
        <p:spPr bwMode="gray">
          <a:xfrm>
            <a:off x="4191000" y="2308226"/>
            <a:ext cx="3429000" cy="3667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latinLnBrk="0" hangingPunct="0"/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5128" name="Text Box 18"/>
          <p:cNvSpPr txBox="1">
            <a:spLocks noChangeArrowheads="1"/>
          </p:cNvSpPr>
          <p:nvPr/>
        </p:nvSpPr>
        <p:spPr bwMode="gray">
          <a:xfrm>
            <a:off x="3735388" y="2232025"/>
            <a:ext cx="354012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latinLnBrk="0" hangingPunct="0"/>
            <a:r>
              <a:rPr lang="en-US" altLang="ko-KR" sz="2400" b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3" name="AutoShape 15"/>
          <p:cNvSpPr>
            <a:spLocks noChangeArrowheads="1"/>
          </p:cNvSpPr>
          <p:nvPr/>
        </p:nvSpPr>
        <p:spPr bwMode="gray">
          <a:xfrm>
            <a:off x="3962400" y="2938463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>
              <a:defRPr/>
            </a:pPr>
            <a:endParaRPr lang="ko-KR" altLang="en-US"/>
          </a:p>
        </p:txBody>
      </p:sp>
      <p:sp>
        <p:nvSpPr>
          <p:cNvPr id="5130" name="AutoShape 16"/>
          <p:cNvSpPr>
            <a:spLocks noChangeArrowheads="1"/>
          </p:cNvSpPr>
          <p:nvPr/>
        </p:nvSpPr>
        <p:spPr bwMode="gray">
          <a:xfrm>
            <a:off x="3581400" y="2819400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5131" name="Text Box 17"/>
          <p:cNvSpPr txBox="1">
            <a:spLocks noChangeArrowheads="1"/>
          </p:cNvSpPr>
          <p:nvPr/>
        </p:nvSpPr>
        <p:spPr bwMode="gray">
          <a:xfrm>
            <a:off x="4191000" y="2994026"/>
            <a:ext cx="3429000" cy="3667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latinLnBrk="0" hangingPunct="0"/>
            <a:r>
              <a:rPr lang="ko-KR" altLang="en-US">
                <a:solidFill>
                  <a:srgbClr val="000000"/>
                </a:solidFill>
              </a:rPr>
              <a:t>보험료</a:t>
            </a:r>
          </a:p>
        </p:txBody>
      </p:sp>
      <p:sp>
        <p:nvSpPr>
          <p:cNvPr id="5132" name="Text Box 18"/>
          <p:cNvSpPr txBox="1">
            <a:spLocks noChangeArrowheads="1"/>
          </p:cNvSpPr>
          <p:nvPr/>
        </p:nvSpPr>
        <p:spPr bwMode="gray">
          <a:xfrm>
            <a:off x="3651251" y="2917825"/>
            <a:ext cx="523875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latinLnBrk="0" hangingPunct="0"/>
            <a:r>
              <a:rPr lang="en-US" altLang="ko-KR" sz="2400" b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5" name="AutoShape 15"/>
          <p:cNvSpPr>
            <a:spLocks noChangeArrowheads="1"/>
          </p:cNvSpPr>
          <p:nvPr/>
        </p:nvSpPr>
        <p:spPr bwMode="gray">
          <a:xfrm>
            <a:off x="3962400" y="3624263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>
              <a:defRPr/>
            </a:pPr>
            <a:endParaRPr lang="ko-KR" altLang="en-US"/>
          </a:p>
        </p:txBody>
      </p:sp>
      <p:sp>
        <p:nvSpPr>
          <p:cNvPr id="5134" name="AutoShape 16"/>
          <p:cNvSpPr>
            <a:spLocks noChangeArrowheads="1"/>
          </p:cNvSpPr>
          <p:nvPr/>
        </p:nvSpPr>
        <p:spPr bwMode="gray">
          <a:xfrm>
            <a:off x="3581400" y="3505200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5135" name="Text Box 17"/>
          <p:cNvSpPr txBox="1">
            <a:spLocks noChangeArrowheads="1"/>
          </p:cNvSpPr>
          <p:nvPr/>
        </p:nvSpPr>
        <p:spPr bwMode="gray">
          <a:xfrm>
            <a:off x="4191000" y="3679826"/>
            <a:ext cx="3429000" cy="3667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latinLnBrk="0" hangingPunct="0"/>
            <a:r>
              <a:rPr lang="ko-KR" altLang="en-US" dirty="0">
                <a:solidFill>
                  <a:srgbClr val="000000"/>
                </a:solidFill>
              </a:rPr>
              <a:t>이의신청 및 심판청구</a:t>
            </a:r>
          </a:p>
        </p:txBody>
      </p:sp>
      <p:sp>
        <p:nvSpPr>
          <p:cNvPr id="5136" name="Text Box 18"/>
          <p:cNvSpPr txBox="1">
            <a:spLocks noChangeArrowheads="1"/>
          </p:cNvSpPr>
          <p:nvPr/>
        </p:nvSpPr>
        <p:spPr bwMode="gray">
          <a:xfrm>
            <a:off x="3651251" y="3603625"/>
            <a:ext cx="523875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latinLnBrk="0" hangingPunct="0"/>
            <a:r>
              <a:rPr lang="en-US" altLang="ko-KR" sz="2400" b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6" name="AutoShape 15"/>
          <p:cNvSpPr>
            <a:spLocks noChangeArrowheads="1"/>
          </p:cNvSpPr>
          <p:nvPr/>
        </p:nvSpPr>
        <p:spPr bwMode="gray">
          <a:xfrm>
            <a:off x="3962400" y="4310063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>
              <a:defRPr/>
            </a:pPr>
            <a:endParaRPr lang="ko-KR" altLang="en-US"/>
          </a:p>
        </p:txBody>
      </p:sp>
      <p:sp>
        <p:nvSpPr>
          <p:cNvPr id="5138" name="AutoShape 16"/>
          <p:cNvSpPr>
            <a:spLocks noChangeArrowheads="1"/>
          </p:cNvSpPr>
          <p:nvPr/>
        </p:nvSpPr>
        <p:spPr bwMode="gray">
          <a:xfrm>
            <a:off x="3581400" y="4191000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5139" name="Text Box 17"/>
          <p:cNvSpPr txBox="1">
            <a:spLocks noChangeArrowheads="1"/>
          </p:cNvSpPr>
          <p:nvPr/>
        </p:nvSpPr>
        <p:spPr bwMode="gray">
          <a:xfrm>
            <a:off x="4191000" y="4365626"/>
            <a:ext cx="3429000" cy="3667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latinLnBrk="0" hangingPunct="0"/>
            <a:r>
              <a:rPr lang="ko-KR" altLang="en-US" dirty="0" err="1">
                <a:solidFill>
                  <a:srgbClr val="000000"/>
                </a:solidFill>
              </a:rPr>
              <a:t>보칙과</a:t>
            </a:r>
            <a:r>
              <a:rPr lang="ko-KR" altLang="en-US" dirty="0">
                <a:solidFill>
                  <a:srgbClr val="000000"/>
                </a:solidFill>
              </a:rPr>
              <a:t> 벌칙</a:t>
            </a:r>
          </a:p>
        </p:txBody>
      </p:sp>
      <p:sp>
        <p:nvSpPr>
          <p:cNvPr id="5140" name="Text Box 18"/>
          <p:cNvSpPr txBox="1">
            <a:spLocks noChangeArrowheads="1"/>
          </p:cNvSpPr>
          <p:nvPr/>
        </p:nvSpPr>
        <p:spPr bwMode="gray">
          <a:xfrm>
            <a:off x="3651251" y="4289425"/>
            <a:ext cx="523875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latinLnBrk="0" hangingPunct="0"/>
            <a:r>
              <a:rPr lang="en-US" altLang="ko-KR" sz="2400" b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7" name="AutoShape 15"/>
          <p:cNvSpPr>
            <a:spLocks noChangeArrowheads="1"/>
          </p:cNvSpPr>
          <p:nvPr/>
        </p:nvSpPr>
        <p:spPr bwMode="gray">
          <a:xfrm>
            <a:off x="3962400" y="4995863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latinLnBrk="0">
              <a:defRPr/>
            </a:pPr>
            <a:endParaRPr lang="ko-KR" altLang="en-US"/>
          </a:p>
        </p:txBody>
      </p:sp>
      <p:sp>
        <p:nvSpPr>
          <p:cNvPr id="5142" name="AutoShape 16"/>
          <p:cNvSpPr>
            <a:spLocks noChangeArrowheads="1"/>
          </p:cNvSpPr>
          <p:nvPr/>
        </p:nvSpPr>
        <p:spPr bwMode="gray">
          <a:xfrm>
            <a:off x="3581400" y="4876800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latinLnBrk="0"/>
            <a:endParaRPr lang="ko-KR" altLang="en-US"/>
          </a:p>
        </p:txBody>
      </p:sp>
      <p:sp>
        <p:nvSpPr>
          <p:cNvPr id="5143" name="Text Box 17"/>
          <p:cNvSpPr txBox="1">
            <a:spLocks noChangeArrowheads="1"/>
          </p:cNvSpPr>
          <p:nvPr/>
        </p:nvSpPr>
        <p:spPr bwMode="gray">
          <a:xfrm>
            <a:off x="4191000" y="5051425"/>
            <a:ext cx="34290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latinLnBrk="0" hangingPunct="0"/>
            <a:r>
              <a:rPr lang="ko-KR" altLang="en-US" dirty="0" err="1">
                <a:solidFill>
                  <a:srgbClr val="000000"/>
                </a:solidFill>
              </a:rPr>
              <a:t>노인장기요양보험제도</a:t>
            </a:r>
            <a:endParaRPr lang="ko-KR" altLang="en-US" dirty="0">
              <a:solidFill>
                <a:srgbClr val="000000"/>
              </a:solidFill>
            </a:endParaRPr>
          </a:p>
        </p:txBody>
      </p:sp>
      <p:sp>
        <p:nvSpPr>
          <p:cNvPr id="5144" name="Text Box 18"/>
          <p:cNvSpPr txBox="1">
            <a:spLocks noChangeArrowheads="1"/>
          </p:cNvSpPr>
          <p:nvPr/>
        </p:nvSpPr>
        <p:spPr bwMode="gray">
          <a:xfrm>
            <a:off x="3651251" y="4975225"/>
            <a:ext cx="523875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latinLnBrk="0" hangingPunct="0"/>
            <a:r>
              <a:rPr lang="en-US" altLang="ko-KR" sz="2400" b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5149" name="Rectangle 32"/>
          <p:cNvSpPr>
            <a:spLocks noChangeArrowheads="1"/>
          </p:cNvSpPr>
          <p:nvPr/>
        </p:nvSpPr>
        <p:spPr bwMode="auto">
          <a:xfrm>
            <a:off x="5049839" y="2271713"/>
            <a:ext cx="2198687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ko-KR" altLang="en-US">
                <a:solidFill>
                  <a:srgbClr val="000000"/>
                </a:solidFill>
              </a:rPr>
              <a:t>건강보험심사평가원</a:t>
            </a:r>
          </a:p>
        </p:txBody>
      </p:sp>
    </p:spTree>
    <p:extLst>
      <p:ext uri="{BB962C8B-B14F-4D97-AF65-F5344CB8AC3E}">
        <p14:creationId xmlns:p14="http://schemas.microsoft.com/office/powerpoint/2010/main" val="3769121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63"/>
    </mc:Choice>
    <mc:Fallback xmlns="">
      <p:transition spd="slow" advTm="4763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30</a:t>
            </a:fld>
            <a:endParaRPr lang="en-US" altLang="ko-K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062898" cy="6630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4436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12"/>
    </mc:Choice>
    <mc:Fallback xmlns="">
      <p:transition spd="slow" advTm="11012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31</a:t>
            </a:fld>
            <a:endParaRPr lang="en-US" altLang="ko-KR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809720" y="1428737"/>
            <a:ext cx="8534752" cy="9079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600"/>
              </a:spcAft>
            </a:pPr>
            <a:r>
              <a:rPr lang="en-US" altLang="ko-KR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3) </a:t>
            </a:r>
            <a:r>
              <a:rPr lang="ko-KR" altLang="en-US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요양급여비용명세서</a:t>
            </a:r>
            <a:endParaRPr lang="en-US" altLang="ko-KR" sz="240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360000" lvl="1" indent="-457200" algn="just">
              <a:spcAft>
                <a:spcPts val="600"/>
              </a:spcAft>
            </a:pPr>
            <a:r>
              <a:rPr lang="en-US" altLang="ko-KR" sz="2400" b="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요양기관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대행청구단체는 요양급여비용명세서에 다음을 기재하여 심평원에 제출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4</a:t>
            </a:r>
            <a:r>
              <a:rPr lang="ko-KR" altLang="en-US" dirty="0">
                <a:ea typeface="굴림" charset="-127"/>
              </a:rPr>
              <a:t>절 요양급여비용의 청구와 지급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4656638"/>
              </p:ext>
            </p:extLst>
          </p:nvPr>
        </p:nvGraphicFramePr>
        <p:xfrm>
          <a:off x="2351584" y="2420888"/>
          <a:ext cx="6232776" cy="2169160"/>
        </p:xfrm>
        <a:graphic>
          <a:graphicData uri="http://schemas.openxmlformats.org/drawingml/2006/table">
            <a:tbl>
              <a:tblPr/>
              <a:tblGrid>
                <a:gridCol w="62327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88232">
                <a:tc>
                  <a:txBody>
                    <a:bodyPr/>
                    <a:lstStyle/>
                    <a:p>
                      <a:pPr marL="266700" marR="0" indent="-2667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0" i="0" spc="20" dirty="0">
                          <a:solidFill>
                            <a:srgbClr val="000000"/>
                          </a:solidFill>
                          <a:latin typeface="바탕"/>
                        </a:rPr>
                        <a:t>   </a:t>
                      </a:r>
                      <a:r>
                        <a:rPr lang="en-US" altLang="ko-KR" sz="2000" b="1" i="0" spc="2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1</a:t>
                      </a:r>
                      <a:r>
                        <a:rPr lang="en-US" altLang="ko-KR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. </a:t>
                      </a:r>
                      <a:r>
                        <a:rPr lang="ko-KR" altLang="en-US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가입자</a:t>
                      </a:r>
                      <a:r>
                        <a:rPr lang="en-US" altLang="ko-KR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(</a:t>
                      </a:r>
                      <a:r>
                        <a:rPr lang="ko-KR" altLang="en-US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세대주</a:t>
                      </a:r>
                      <a:r>
                        <a:rPr lang="en-US" altLang="ko-KR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)</a:t>
                      </a:r>
                      <a:r>
                        <a:rPr lang="ko-KR" altLang="en-US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의 성명 및 건강보험증번호  </a:t>
                      </a:r>
                      <a:endParaRPr lang="en-US" altLang="ko-KR" sz="2000" b="1" i="0" spc="-100" baseline="0" dirty="0">
                        <a:solidFill>
                          <a:srgbClr val="000000"/>
                        </a:solidFill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266700" marR="0" indent="-2667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  2. </a:t>
                      </a:r>
                      <a:r>
                        <a:rPr lang="ko-KR" altLang="en-US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요양급여를 받은  사람의 성명 및 주민등록번호</a:t>
                      </a:r>
                    </a:p>
                    <a:p>
                      <a:pPr marL="0" marR="0" indent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  </a:t>
                      </a:r>
                      <a:r>
                        <a:rPr lang="en-US" altLang="ko-KR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3. </a:t>
                      </a:r>
                      <a:r>
                        <a:rPr lang="ko-KR" altLang="en-US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질병 또는 부상명     </a:t>
                      </a:r>
                      <a:endParaRPr lang="en-US" altLang="ko-KR" sz="2000" b="1" i="0" spc="-100" baseline="0" dirty="0">
                        <a:solidFill>
                          <a:srgbClr val="000000"/>
                        </a:solidFill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indent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  4. </a:t>
                      </a:r>
                      <a:r>
                        <a:rPr lang="ko-KR" altLang="en-US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요양개시 연월일 및 요양일수   </a:t>
                      </a:r>
                      <a:endParaRPr lang="en-US" altLang="ko-KR" sz="2000" b="1" i="0" spc="-100" baseline="0" dirty="0">
                        <a:solidFill>
                          <a:srgbClr val="000000"/>
                        </a:solidFill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indent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  5. </a:t>
                      </a:r>
                      <a:r>
                        <a:rPr lang="ko-KR" altLang="en-US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요양급여비용의 내용    </a:t>
                      </a:r>
                      <a:endParaRPr lang="en-US" altLang="ko-KR" sz="2000" b="1" i="0" spc="-100" baseline="0" dirty="0">
                        <a:solidFill>
                          <a:srgbClr val="000000"/>
                        </a:solidFill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indent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  </a:t>
                      </a:r>
                      <a:r>
                        <a:rPr lang="en-US" altLang="ko-KR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6. </a:t>
                      </a:r>
                      <a:r>
                        <a:rPr lang="ko-KR" altLang="en-US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본인부담금 및 비용청구액   </a:t>
                      </a:r>
                      <a:endParaRPr lang="en-US" altLang="ko-KR" sz="2000" b="1" i="0" spc="-100" baseline="0" dirty="0">
                        <a:solidFill>
                          <a:srgbClr val="000000"/>
                        </a:solidFill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indent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  7. </a:t>
                      </a:r>
                      <a:r>
                        <a:rPr lang="ko-KR" altLang="en-US" sz="2000" b="1" i="0" spc="-100" baseline="0" dirty="0">
                          <a:solidFill>
                            <a:srgbClr val="000000"/>
                          </a:solidFill>
                          <a:latin typeface="굴림" pitchFamily="50" charset="-127"/>
                          <a:ea typeface="굴림" pitchFamily="50" charset="-127"/>
                        </a:rPr>
                        <a:t>처방전 내용  등</a:t>
                      </a:r>
                    </a:p>
                  </a:txBody>
                  <a:tcPr marL="17780" marR="17780" marT="17780" marB="17780" anchor="ctr">
                    <a:lnL w="50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073" name="Rectangle 1"/>
          <p:cNvSpPr>
            <a:spLocks noChangeArrowheads="1"/>
          </p:cNvSpPr>
          <p:nvPr/>
        </p:nvSpPr>
        <p:spPr bwMode="auto">
          <a:xfrm>
            <a:off x="10483269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847528" y="4653137"/>
            <a:ext cx="8429684" cy="1646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600"/>
              </a:spcAft>
            </a:pPr>
            <a:r>
              <a:rPr lang="en-US" altLang="ko-KR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4) </a:t>
            </a:r>
            <a:r>
              <a:rPr lang="ko-KR" altLang="en-US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제출방법</a:t>
            </a:r>
            <a:endParaRPr lang="en-US" altLang="ko-KR" sz="240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dirty="0">
                <a:latin typeface="휴먼모음T" pitchFamily="18" charset="-127"/>
                <a:ea typeface="휴먼모음T" pitchFamily="18" charset="-127"/>
              </a:rPr>
              <a:t>요양기관은 요양급여비용심사청구서 및 명세서 등의 서류를 </a:t>
            </a:r>
            <a:r>
              <a:rPr lang="ko-KR" altLang="en-US" sz="2400" b="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전산매체 또는 전자문서교환방식</a:t>
            </a:r>
            <a:r>
              <a:rPr lang="en-US" altLang="ko-KR" sz="2400" b="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(EDI)</a:t>
            </a:r>
            <a:r>
              <a:rPr lang="ko-KR" altLang="en-US" sz="2400" b="0" dirty="0">
                <a:latin typeface="휴먼모음T" pitchFamily="18" charset="-127"/>
                <a:ea typeface="휴먼모음T" pitchFamily="18" charset="-127"/>
              </a:rPr>
              <a:t>에 의하여 공단 또는 심사평가원에 제출할 수 있다</a:t>
            </a:r>
            <a:r>
              <a:rPr lang="en-US" altLang="ko-KR" sz="2400" b="0" dirty="0">
                <a:latin typeface="휴먼모음T" pitchFamily="18" charset="-127"/>
                <a:ea typeface="휴먼모음T" pitchFamily="18" charset="-127"/>
              </a:rPr>
              <a:t>.</a:t>
            </a:r>
            <a:endParaRPr lang="ko-KR" altLang="en-US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89"/>
    </mc:Choice>
    <mc:Fallback xmlns="">
      <p:transition spd="slow" advTm="87889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/>
          <a:p>
            <a:fld id="{D74D488C-7CEE-4631-A6E0-A14EDC7ABA6C}" type="slidenum">
              <a:rPr lang="ko-KR" altLang="en-US"/>
              <a:pPr/>
              <a:t>32</a:t>
            </a:fld>
            <a:endParaRPr lang="en-US" altLang="ko-KR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4</a:t>
            </a:r>
            <a:r>
              <a:rPr lang="ko-KR" altLang="en-US" dirty="0">
                <a:ea typeface="굴림" charset="-127"/>
              </a:rPr>
              <a:t>절 요양급여비용의 청구와 지급</a:t>
            </a: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1809720" y="1500174"/>
            <a:ext cx="8606760" cy="4462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1200"/>
              </a:spcAft>
            </a:pPr>
            <a:r>
              <a:rPr lang="en-US" altLang="ko-KR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2. </a:t>
            </a:r>
            <a:r>
              <a:rPr lang="ko-KR" altLang="en-US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심사</a:t>
            </a:r>
            <a:endParaRPr lang="en-US" altLang="ko-KR" sz="240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심평원은 요양급여비용의 심사청구를 받은 때에는 그 심사청구내용이 요양급여의 기준과 요양급여비용의 명세에 적합한지를 심사함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.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사실여부를 확인할 필요가 있다고 인정하는 때에는 소속직원으로 하여금 당해 사항에 관하여 </a:t>
            </a:r>
            <a:r>
              <a:rPr lang="ko-KR" altLang="en-US" sz="24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현지 출장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하여 확인을 하게 할 수 있음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.</a:t>
            </a: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spc="-160" dirty="0" err="1">
                <a:latin typeface="휴먼모음T" pitchFamily="18" charset="-127"/>
                <a:ea typeface="휴먼모음T" pitchFamily="18" charset="-127"/>
              </a:rPr>
              <a:t>심평원장은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 심사청구를 받은 날부터 </a:t>
            </a:r>
            <a:r>
              <a:rPr lang="en-US" altLang="ko-KR" sz="24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40</a:t>
            </a:r>
            <a:r>
              <a:rPr lang="ko-KR" altLang="en-US" sz="24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일</a:t>
            </a:r>
            <a:r>
              <a:rPr lang="en-US" altLang="ko-KR" sz="24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4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정보통신망에 의한 경우에는 </a:t>
            </a:r>
            <a:r>
              <a:rPr lang="en-US" altLang="ko-KR" sz="24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15</a:t>
            </a:r>
            <a:r>
              <a:rPr lang="ko-KR" altLang="en-US" sz="24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일</a:t>
            </a:r>
            <a:r>
              <a:rPr lang="en-US" altLang="ko-KR" sz="24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)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이내에 심사하여 그 내용이 기재된 </a:t>
            </a:r>
            <a:r>
              <a:rPr lang="ko-KR" altLang="en-US" sz="2400" b="0" spc="-160" dirty="0" err="1">
                <a:latin typeface="휴먼모음T" pitchFamily="18" charset="-127"/>
                <a:ea typeface="휴먼모음T" pitchFamily="18" charset="-127"/>
              </a:rPr>
              <a:t>요양급여비용심사결과통보서를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ko-KR" altLang="en-US" sz="24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공단 및 당해 요양기관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에 각각 송부하여야 하며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요양급여비용심사결과를 송부 받은 공단은 </a:t>
            </a:r>
            <a:r>
              <a:rPr lang="ko-KR" altLang="en-US" sz="24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지체 없이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요양급여비용을 해당 요양기관에 지급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 </a:t>
            </a: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심평원은 </a:t>
            </a:r>
            <a:r>
              <a:rPr lang="ko-KR" altLang="en-US" sz="2400" b="0" spc="-160" dirty="0" err="1">
                <a:latin typeface="휴먼모음T" pitchFamily="18" charset="-127"/>
                <a:ea typeface="휴먼모음T" pitchFamily="18" charset="-127"/>
              </a:rPr>
              <a:t>요양급여비용심사결과통보서등을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공단은 </a:t>
            </a:r>
            <a:r>
              <a:rPr lang="ko-KR" altLang="en-US" sz="2400" b="0" spc="-160" dirty="0" err="1">
                <a:latin typeface="휴먼모음T" pitchFamily="18" charset="-127"/>
                <a:ea typeface="휴먼모음T" pitchFamily="18" charset="-127"/>
              </a:rPr>
              <a:t>요양급여비용지급통보서등을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 전산매체</a:t>
            </a:r>
            <a:r>
              <a:rPr lang="en-US" altLang="ko-KR" sz="2400" spc="-160" dirty="0"/>
              <a:t> </a:t>
            </a:r>
            <a:r>
              <a:rPr lang="ko-KR" altLang="en-US" sz="2400" b="0" spc="-160" dirty="0">
                <a:latin typeface="휴먼모음T" pitchFamily="18" charset="-127"/>
                <a:ea typeface="휴먼모음T" pitchFamily="18" charset="-127"/>
              </a:rPr>
              <a:t>또는 정보통신망을 통해 요양기관에 송부할 수 있음</a:t>
            </a:r>
            <a:r>
              <a:rPr lang="en-US" altLang="ko-KR" sz="2400" b="0" spc="-160" dirty="0">
                <a:latin typeface="휴먼모음T" pitchFamily="18" charset="-127"/>
                <a:ea typeface="휴먼모음T" pitchFamily="18" charset="-127"/>
              </a:rPr>
              <a:t>.</a:t>
            </a:r>
            <a:endParaRPr lang="ko-KR" altLang="en-US" sz="2400" b="0" spc="-160" dirty="0">
              <a:latin typeface="휴먼모음T" pitchFamily="18" charset="-127"/>
              <a:ea typeface="휴먼모음T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144"/>
    </mc:Choice>
    <mc:Fallback xmlns="">
      <p:transition spd="slow" advTm="108144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/>
          <a:p>
            <a:fld id="{D74D488C-7CEE-4631-A6E0-A14EDC7ABA6C}" type="slidenum">
              <a:rPr lang="ko-KR" altLang="en-US"/>
              <a:pPr/>
              <a:t>33</a:t>
            </a:fld>
            <a:endParaRPr lang="en-US" altLang="ko-KR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4</a:t>
            </a:r>
            <a:r>
              <a:rPr lang="ko-KR" altLang="en-US" dirty="0">
                <a:ea typeface="굴림" charset="-127"/>
              </a:rPr>
              <a:t>절 요양급여비용의 청구와 지급</a:t>
            </a: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1809720" y="1428737"/>
            <a:ext cx="8572560" cy="51783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300"/>
              </a:spcAft>
            </a:pPr>
            <a:r>
              <a:rPr lang="en-US" altLang="ko-KR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3</a:t>
            </a:r>
            <a:r>
              <a:rPr lang="en-US" altLang="ko-KR" sz="2400" spc="-15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. </a:t>
            </a:r>
            <a:r>
              <a:rPr lang="ko-KR" altLang="en-US" sz="2400" spc="-15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지급</a:t>
            </a:r>
            <a:endParaRPr lang="en-US" altLang="ko-KR" sz="2400" spc="-15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432000" lvl="1" indent="-252000" algn="just">
              <a:spcAft>
                <a:spcPts val="300"/>
              </a:spcAft>
              <a:buFont typeface="Wingdings" pitchFamily="2" charset="2"/>
              <a:buChar char="§"/>
            </a:pP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요양급여비용의 심사내용을 통보 받은 공단은 </a:t>
            </a:r>
            <a:r>
              <a:rPr lang="ko-KR" altLang="en-US" sz="23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지체 없이 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그 내용에 따라 </a:t>
            </a:r>
            <a:r>
              <a:rPr lang="ko-KR" altLang="en-US" sz="2300" b="0" spc="-170" dirty="0">
                <a:latin typeface="휴먼모음T" pitchFamily="18" charset="-127"/>
                <a:ea typeface="휴먼모음T" pitchFamily="18" charset="-127"/>
              </a:rPr>
              <a:t>요양급여비용을 요양기관에게 지급함</a:t>
            </a:r>
            <a:r>
              <a:rPr lang="en-US" altLang="ko-KR" sz="2300" b="0" spc="-170" dirty="0">
                <a:latin typeface="휴먼모음T" pitchFamily="18" charset="-127"/>
                <a:ea typeface="휴먼모음T" pitchFamily="18" charset="-127"/>
              </a:rPr>
              <a:t>. </a:t>
            </a:r>
          </a:p>
          <a:p>
            <a:pPr marL="432000" lvl="1" indent="-252000" algn="just">
              <a:spcAft>
                <a:spcPts val="1200"/>
              </a:spcAft>
              <a:buFont typeface="Wingdings" pitchFamily="2" charset="2"/>
              <a:buChar char="§"/>
            </a:pPr>
            <a:r>
              <a:rPr lang="ko-KR" altLang="en-US" sz="2300" b="0" spc="-170" dirty="0" err="1">
                <a:latin typeface="휴먼모음T" pitchFamily="18" charset="-127"/>
                <a:ea typeface="휴먼모음T" pitchFamily="18" charset="-127"/>
              </a:rPr>
              <a:t>본인일부부담금이</a:t>
            </a:r>
            <a:r>
              <a:rPr lang="ko-KR" altLang="en-US" sz="2300" b="0" spc="-170" dirty="0">
                <a:latin typeface="휴먼모음T" pitchFamily="18" charset="-127"/>
                <a:ea typeface="휴먼모음T" pitchFamily="18" charset="-127"/>
              </a:rPr>
              <a:t> 통보된 금액보다 과다한 경우에는 요양기관에 지급할 금액에서 그 과다 납부된 금액을 공제하여 당해 </a:t>
            </a:r>
            <a:r>
              <a:rPr lang="ko-KR" altLang="en-US" sz="2300" b="0" spc="-17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가입자</a:t>
            </a:r>
            <a:r>
              <a:rPr lang="ko-KR" altLang="en-US" sz="2300" b="0" spc="-170" dirty="0">
                <a:latin typeface="휴먼모음T" pitchFamily="18" charset="-127"/>
                <a:ea typeface="휴먼모음T" pitchFamily="18" charset="-127"/>
              </a:rPr>
              <a:t>에게 지급하여야 함</a:t>
            </a:r>
            <a:r>
              <a:rPr lang="en-US" altLang="ko-KR" sz="2300" b="0" spc="-170" dirty="0">
                <a:latin typeface="휴먼모음T" pitchFamily="18" charset="-127"/>
                <a:ea typeface="휴먼모음T" pitchFamily="18" charset="-127"/>
              </a:rPr>
              <a:t>. </a:t>
            </a:r>
          </a:p>
          <a:p>
            <a:pPr marL="360000" lvl="1" indent="-457200" algn="just">
              <a:spcAft>
                <a:spcPts val="300"/>
              </a:spcAft>
            </a:pPr>
            <a:r>
              <a:rPr lang="en-US" altLang="ko-KR" sz="2400" spc="-15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4. </a:t>
            </a:r>
            <a:r>
              <a:rPr lang="ko-KR" altLang="en-US" sz="2400" spc="-15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요양급여의 대상여부 확인</a:t>
            </a:r>
            <a:endParaRPr lang="en-US" altLang="ko-KR" sz="2400" spc="-15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432000" lvl="1" indent="-252000" algn="just">
              <a:spcAft>
                <a:spcPts val="30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가입자 또는 피부양자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는 </a:t>
            </a:r>
            <a:r>
              <a:rPr lang="ko-KR" altLang="en-US" sz="2400" b="0" spc="-150" dirty="0" err="1">
                <a:latin typeface="휴먼모음T" pitchFamily="18" charset="-127"/>
                <a:ea typeface="휴먼모음T" pitchFamily="18" charset="-127"/>
              </a:rPr>
              <a:t>본인일부부담금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 외에 자신이 부담한 비용이 요양급여의 대상에서 제외되는 것인지에 대하여 심평원에 확인을 요청할 수 있으며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심평원은 그 결과를 확인 요청한 자에게 알려야 함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.</a:t>
            </a:r>
          </a:p>
          <a:p>
            <a:pPr marL="432000" lvl="1" indent="-252000" algn="just">
              <a:spcAft>
                <a:spcPts val="30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이 경우 확인 요청한 비용이 요양급여의 대상에 해당되는 비용으로 확인되면 그 내용을 공단 및 관련 요양기관에 알려야 함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.</a:t>
            </a:r>
          </a:p>
          <a:p>
            <a:pPr marL="432000" lvl="1" indent="-252000" algn="just">
              <a:spcAft>
                <a:spcPts val="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통보 받은 요양기관은 과다하게 징수한 금액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 즉 </a:t>
            </a:r>
            <a:r>
              <a:rPr lang="ko-KR" altLang="en-US" sz="24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과다본인부담금을 지체 없이 확인 요청한 자에게 지급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하여야 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256"/>
    </mc:Choice>
    <mc:Fallback xmlns="">
      <p:transition spd="slow" advTm="137256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/>
          <a:p>
            <a:fld id="{D74D488C-7CEE-4631-A6E0-A14EDC7ABA6C}" type="slidenum">
              <a:rPr lang="ko-KR" altLang="en-US"/>
              <a:pPr/>
              <a:t>34</a:t>
            </a:fld>
            <a:endParaRPr lang="en-US" altLang="ko-KR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5</a:t>
            </a:r>
            <a:r>
              <a:rPr lang="ko-KR" altLang="en-US" dirty="0">
                <a:ea typeface="굴림" charset="-127"/>
              </a:rPr>
              <a:t>절 급여의 제한과 정지</a:t>
            </a: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1415480" y="1500175"/>
            <a:ext cx="9793088" cy="42934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600"/>
              </a:spcAft>
            </a:pPr>
            <a:r>
              <a:rPr lang="en-US" altLang="ko-KR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1. </a:t>
            </a:r>
            <a:r>
              <a:rPr lang="ko-KR" altLang="en-US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급여의 제한</a:t>
            </a:r>
            <a:endParaRPr lang="en-US" altLang="ko-KR" sz="240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360000" lvl="1" indent="-457200" algn="just">
              <a:spcAft>
                <a:spcPts val="600"/>
              </a:spcAft>
            </a:pPr>
            <a:r>
              <a:rPr lang="en-US" altLang="ko-KR" sz="22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1) </a:t>
            </a:r>
            <a:r>
              <a:rPr lang="ko-KR" altLang="en-US" sz="22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급여제한 사유</a:t>
            </a:r>
            <a:r>
              <a:rPr lang="en-US" altLang="ko-KR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ko-KR" altLang="en-US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자살기도</a:t>
            </a:r>
            <a:r>
              <a:rPr lang="en-US" altLang="ko-KR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자해행위</a:t>
            </a:r>
            <a:r>
              <a:rPr lang="en-US" altLang="ko-KR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쌍방폭행에 의한 사고</a:t>
            </a:r>
            <a:r>
              <a:rPr lang="en-US" altLang="ko-KR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무면허</a:t>
            </a:r>
            <a:r>
              <a:rPr lang="en-US" altLang="ko-KR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음주운전</a:t>
            </a:r>
            <a:r>
              <a:rPr lang="en-US" altLang="ko-KR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강도</a:t>
            </a:r>
            <a:r>
              <a:rPr lang="en-US" altLang="ko-KR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절도</a:t>
            </a:r>
            <a:r>
              <a:rPr lang="en-US" altLang="ko-KR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방화</a:t>
            </a:r>
            <a:r>
              <a:rPr lang="en-US" altLang="ko-KR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1600" b="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실화 등등</a:t>
            </a:r>
            <a:endParaRPr lang="en-US" altLang="ko-KR" sz="1600" b="0" dirty="0">
              <a:solidFill>
                <a:srgbClr val="FF00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432000" lvl="1" indent="-252000" algn="just">
              <a:spcAft>
                <a:spcPts val="0"/>
              </a:spcAft>
              <a:buFont typeface="+mj-ea"/>
              <a:buAutoNum type="circleNumDbPlain"/>
            </a:pPr>
            <a:r>
              <a:rPr lang="ko-KR" altLang="en-US" sz="2200" b="0" spc="-180" dirty="0">
                <a:latin typeface="휴먼모음T" pitchFamily="18" charset="-127"/>
                <a:ea typeface="휴먼모음T" pitchFamily="18" charset="-127"/>
              </a:rPr>
              <a:t>고의 또는 중대한 과실로 인한 </a:t>
            </a:r>
            <a:r>
              <a:rPr lang="ko-KR" altLang="en-US" sz="2200" b="0" spc="-18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범죄행위</a:t>
            </a:r>
            <a:r>
              <a:rPr lang="ko-KR" altLang="en-US" sz="2200" b="0" spc="-180" dirty="0">
                <a:latin typeface="휴먼모음T" pitchFamily="18" charset="-127"/>
                <a:ea typeface="휴먼모음T" pitchFamily="18" charset="-127"/>
              </a:rPr>
              <a:t>에 그 원인이 있거나 </a:t>
            </a:r>
            <a:r>
              <a:rPr lang="ko-KR" altLang="en-US" sz="2200" b="0" spc="-18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고의로 사고</a:t>
            </a:r>
            <a:r>
              <a:rPr lang="ko-KR" altLang="en-US" sz="2200" b="0" spc="-180" dirty="0">
                <a:latin typeface="휴먼모음T" pitchFamily="18" charset="-127"/>
                <a:ea typeface="휴먼모음T" pitchFamily="18" charset="-127"/>
              </a:rPr>
              <a:t>를 일으킨 경우</a:t>
            </a:r>
            <a:endParaRPr lang="en-US" altLang="ko-KR" sz="2200" b="0" spc="-180" dirty="0">
              <a:latin typeface="휴먼모음T" pitchFamily="18" charset="-127"/>
              <a:ea typeface="휴먼모음T" pitchFamily="18" charset="-127"/>
            </a:endParaRPr>
          </a:p>
          <a:p>
            <a:pPr marL="432000" lvl="1" indent="-252000" algn="just">
              <a:spcAft>
                <a:spcPts val="0"/>
              </a:spcAft>
              <a:buFont typeface="+mj-ea"/>
              <a:buAutoNum type="circleNumDbPlain"/>
            </a:pP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고의 또는 중대한 과실로 공단이나 요양기관의 요양에 관한 </a:t>
            </a:r>
            <a:r>
              <a:rPr lang="ko-KR" altLang="en-US" sz="22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지시에 따르지 아니한 경우</a:t>
            </a:r>
            <a:endParaRPr lang="en-US" altLang="ko-KR" sz="2200" b="0" spc="-15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432000" lvl="1" indent="-252000" algn="just">
              <a:spcAft>
                <a:spcPts val="0"/>
              </a:spcAft>
              <a:buFont typeface="+mj-ea"/>
              <a:buAutoNum type="circleNumDbPlain"/>
            </a:pP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고의 또는 중대한 과실로 법제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55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조에 따른 문서와 그 밖의 물건의 제출을 </a:t>
            </a:r>
            <a:r>
              <a:rPr lang="ko-KR" altLang="en-US" sz="22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거부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하거나 질문 또는 진단을 </a:t>
            </a:r>
            <a:r>
              <a:rPr lang="ko-KR" altLang="en-US" sz="22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기피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한 경우</a:t>
            </a:r>
            <a:endParaRPr lang="en-US" altLang="ko-KR" sz="2200" b="0" spc="-150" dirty="0">
              <a:latin typeface="휴먼모음T" pitchFamily="18" charset="-127"/>
              <a:ea typeface="휴먼모음T" pitchFamily="18" charset="-127"/>
            </a:endParaRPr>
          </a:p>
          <a:p>
            <a:pPr marL="432000" lvl="1" indent="-252000" algn="just">
              <a:spcAft>
                <a:spcPts val="0"/>
              </a:spcAft>
              <a:buFont typeface="+mj-ea"/>
              <a:buAutoNum type="circleNumDbPlain"/>
            </a:pP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업무 또는 공무로 생긴 질병</a:t>
            </a:r>
            <a:r>
              <a:rPr lang="en-US" altLang="ko-KR" sz="2200" spc="-150" dirty="0"/>
              <a:t>·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부상</a:t>
            </a:r>
            <a:r>
              <a:rPr lang="en-US" altLang="ko-KR" sz="2200" spc="-150" dirty="0"/>
              <a:t>·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재해로 </a:t>
            </a:r>
            <a:r>
              <a:rPr lang="ko-KR" altLang="en-US" sz="22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다른 법령에 따른 보험급여나 </a:t>
            </a:r>
            <a:r>
              <a:rPr lang="ko-KR" altLang="en-US" sz="220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보상</a:t>
            </a:r>
            <a:r>
              <a:rPr lang="en-US" altLang="ko-KR" sz="220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20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報償</a:t>
            </a:r>
            <a:r>
              <a:rPr lang="en-US" altLang="ko-KR" sz="220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) </a:t>
            </a:r>
            <a:r>
              <a:rPr lang="ko-KR" altLang="en-US" sz="220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또는 보상</a:t>
            </a:r>
            <a:r>
              <a:rPr lang="en-US" altLang="ko-KR" sz="220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20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補償</a:t>
            </a:r>
            <a:r>
              <a:rPr lang="en-US" altLang="ko-KR" sz="220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)</a:t>
            </a:r>
            <a:r>
              <a:rPr lang="ko-KR" altLang="en-US" sz="22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을 받게 되는 경우</a:t>
            </a:r>
            <a:endParaRPr lang="en-US" altLang="ko-KR" sz="2200" b="0" spc="-15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360000" lvl="1" indent="-457200" algn="just">
              <a:spcAft>
                <a:spcPts val="600"/>
              </a:spcAft>
            </a:pPr>
            <a:r>
              <a:rPr lang="en-US" altLang="ko-KR" sz="2000" b="0" spc="-10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  </a:t>
            </a:r>
            <a:r>
              <a:rPr lang="en-US" altLang="ko-KR" sz="1600" b="0" spc="-10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*</a:t>
            </a:r>
            <a:r>
              <a:rPr lang="ko-KR" altLang="en-US" sz="16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보상</a:t>
            </a:r>
            <a:r>
              <a:rPr lang="en-US" altLang="ko-KR" sz="16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16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報償</a:t>
            </a:r>
            <a:r>
              <a:rPr lang="en-US" altLang="ko-KR" sz="16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): </a:t>
            </a:r>
            <a:r>
              <a:rPr lang="ko-KR" altLang="en-US" sz="16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남에게 진 빚이나 받은 것을 갚음</a:t>
            </a:r>
            <a:r>
              <a:rPr lang="en-US" altLang="ko-KR" sz="16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. </a:t>
            </a:r>
            <a:r>
              <a:rPr lang="ko-KR" altLang="en-US" sz="16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보상</a:t>
            </a:r>
            <a:r>
              <a:rPr lang="en-US" altLang="ko-KR" sz="16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16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補償</a:t>
            </a:r>
            <a:r>
              <a:rPr lang="en-US" altLang="ko-KR" sz="16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): </a:t>
            </a:r>
            <a:r>
              <a:rPr lang="ko-KR" altLang="en-US" sz="16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남에게 끼친 손해를 갚는 것</a:t>
            </a:r>
            <a:endParaRPr lang="en-US" altLang="ko-KR" sz="1600" b="0" spc="-10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468000" lvl="1" indent="-252000" algn="just">
              <a:spcAft>
                <a:spcPts val="600"/>
              </a:spcAft>
              <a:buFont typeface="Wingdings" pitchFamily="2" charset="2"/>
              <a:buChar char="l"/>
            </a:pPr>
            <a:r>
              <a:rPr lang="ko-KR" altLang="en-US" sz="2000" b="0" spc="-100" dirty="0">
                <a:latin typeface="휴먼모음T" pitchFamily="18" charset="-127"/>
                <a:ea typeface="휴먼모음T" pitchFamily="18" charset="-127"/>
              </a:rPr>
              <a:t>공단은 보험급여를 받을 수 있는 사람이 다른 법령에 따라 </a:t>
            </a:r>
            <a:r>
              <a:rPr lang="ko-KR" altLang="en-US" sz="2000" b="0" spc="-10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국가나 지방자치단체</a:t>
            </a:r>
            <a:r>
              <a:rPr lang="ko-KR" altLang="en-US" sz="2000" b="0" spc="-100" dirty="0">
                <a:latin typeface="휴먼모음T" pitchFamily="18" charset="-127"/>
                <a:ea typeface="휴먼모음T" pitchFamily="18" charset="-127"/>
              </a:rPr>
              <a:t>로부터 보험급여에 상당하는 급여를 받거나 보험급여에 상당하는 비용을 지급받게 되는 경우에는 그 한도에서 보험급여를 하지 아니한다</a:t>
            </a:r>
            <a:r>
              <a:rPr lang="en-US" altLang="ko-KR" sz="2000" b="0" spc="-100" dirty="0">
                <a:latin typeface="휴먼모음T" pitchFamily="18" charset="-127"/>
                <a:ea typeface="휴먼모음T" pitchFamily="18" charset="-127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273"/>
    </mc:Choice>
    <mc:Fallback xmlns="">
      <p:transition spd="slow" advTm="138273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/>
          <a:p>
            <a:fld id="{D74D488C-7CEE-4631-A6E0-A14EDC7ABA6C}" type="slidenum">
              <a:rPr lang="ko-KR" altLang="en-US"/>
              <a:pPr/>
              <a:t>35</a:t>
            </a:fld>
            <a:endParaRPr lang="en-US" altLang="ko-KR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5</a:t>
            </a:r>
            <a:r>
              <a:rPr lang="ko-KR" altLang="en-US" dirty="0">
                <a:ea typeface="굴림" charset="-127"/>
              </a:rPr>
              <a:t>절 급여의 제한과 정지</a:t>
            </a: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1809720" y="1571612"/>
            <a:ext cx="8572560" cy="3277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1200"/>
              </a:spcAft>
            </a:pPr>
            <a:r>
              <a:rPr lang="en-US" altLang="ko-KR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2) </a:t>
            </a:r>
            <a:r>
              <a:rPr lang="ko-KR" altLang="en-US" sz="24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보험료 체납자에 대한 보험급여 제한</a:t>
            </a:r>
            <a:endParaRPr lang="en-US" altLang="ko-KR" sz="240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dirty="0">
                <a:latin typeface="휴먼모음T" pitchFamily="18" charset="-127"/>
                <a:ea typeface="휴먼모음T" pitchFamily="18" charset="-127"/>
              </a:rPr>
              <a:t>공단은 </a:t>
            </a:r>
            <a:r>
              <a:rPr lang="en-US" altLang="ko-KR" sz="2400" b="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6</a:t>
            </a:r>
            <a:r>
              <a:rPr lang="ko-KR" altLang="en-US" sz="2400" b="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월 이상 보험료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직장가입자의 소득월액보험료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지역가입자의 세대단위 보험료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)</a:t>
            </a:r>
            <a:r>
              <a:rPr lang="ko-KR" altLang="en-US" sz="2400" b="0" dirty="0">
                <a:latin typeface="휴먼모음T" pitchFamily="18" charset="-127"/>
                <a:ea typeface="휴먼모음T" pitchFamily="18" charset="-127"/>
              </a:rPr>
              <a:t>를 체납한 경우 보험료를 완납할 때까지 보험급여를 실시하지 아니할 수 있다</a:t>
            </a:r>
            <a:endParaRPr lang="en-US" altLang="ko-KR" sz="2000" b="0" dirty="0">
              <a:solidFill>
                <a:srgbClr val="C00000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432000" lvl="1" indent="-252000" algn="just">
              <a:spcAft>
                <a:spcPts val="1200"/>
              </a:spcAft>
              <a:buFont typeface="Wingdings" pitchFamily="2" charset="2"/>
              <a:buChar char="§"/>
            </a:pPr>
            <a:r>
              <a:rPr lang="ko-KR" altLang="en-US" sz="2400" b="0" dirty="0">
                <a:latin typeface="휴먼모음T" pitchFamily="18" charset="-127"/>
                <a:ea typeface="휴먼모음T" pitchFamily="18" charset="-127"/>
              </a:rPr>
              <a:t>체납에도 불구하고 공단으로부터 </a:t>
            </a:r>
            <a:r>
              <a:rPr lang="ko-KR" altLang="en-US" sz="24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분할납부</a:t>
            </a:r>
            <a:r>
              <a:rPr lang="ko-KR" altLang="en-US" sz="2400" b="0" dirty="0">
                <a:latin typeface="휴먼모음T" pitchFamily="18" charset="-127"/>
                <a:ea typeface="휴먼모음T" pitchFamily="18" charset="-127"/>
              </a:rPr>
              <a:t> 승인을 받고 그 승인된 보험료를 </a:t>
            </a:r>
            <a:r>
              <a:rPr lang="en-US" altLang="ko-KR" sz="24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1</a:t>
            </a:r>
            <a:r>
              <a:rPr lang="ko-KR" altLang="en-US" sz="24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회 이상 납부한 경우</a:t>
            </a:r>
            <a:r>
              <a:rPr lang="ko-KR" altLang="en-US" sz="2400" b="0" dirty="0">
                <a:latin typeface="휴먼모음T" pitchFamily="18" charset="-127"/>
                <a:ea typeface="휴먼모음T" pitchFamily="18" charset="-127"/>
              </a:rPr>
              <a:t>에는 보험급여를 실시할 수 있음</a:t>
            </a:r>
            <a:r>
              <a:rPr lang="en-US" altLang="ko-KR" sz="2400" b="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400" b="0" dirty="0">
                <a:latin typeface="휴먼모음T" pitchFamily="18" charset="-127"/>
                <a:ea typeface="휴먼모음T" pitchFamily="18" charset="-127"/>
              </a:rPr>
              <a:t>분할납부 승인을 받은 자가 정당한 사유 없이 </a:t>
            </a:r>
            <a:r>
              <a:rPr lang="en-US" altLang="ko-KR" sz="240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2</a:t>
            </a:r>
            <a:r>
              <a:rPr lang="ko-KR" altLang="en-US" sz="240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회 이상</a:t>
            </a:r>
            <a:r>
              <a:rPr lang="ko-KR" altLang="en-US" sz="240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ko-KR" altLang="en-US" sz="2400" b="0" dirty="0">
                <a:latin typeface="휴먼모음T" pitchFamily="18" charset="-127"/>
                <a:ea typeface="휴먼모음T" pitchFamily="18" charset="-127"/>
              </a:rPr>
              <a:t>그 승인된 보험료를 납부하지 아니한 경우에는 그러하지 아니함</a:t>
            </a:r>
            <a:r>
              <a:rPr lang="en-US" altLang="ko-KR" sz="2400" b="0" dirty="0">
                <a:latin typeface="휴먼모음T" pitchFamily="18" charset="-127"/>
                <a:ea typeface="휴먼모음T" pitchFamily="18" charset="-127"/>
              </a:rPr>
              <a:t>)</a:t>
            </a:r>
            <a:endParaRPr lang="en-US" altLang="ko-KR" sz="2400" b="0" spc="-100" dirty="0">
              <a:latin typeface="휴먼모음T" pitchFamily="18" charset="-127"/>
              <a:ea typeface="휴먼모음T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803"/>
    </mc:Choice>
    <mc:Fallback xmlns="">
      <p:transition spd="slow" advTm="106803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/>
          <a:p>
            <a:fld id="{D74D488C-7CEE-4631-A6E0-A14EDC7ABA6C}" type="slidenum">
              <a:rPr lang="ko-KR" altLang="en-US"/>
              <a:pPr/>
              <a:t>36</a:t>
            </a:fld>
            <a:endParaRPr lang="en-US" altLang="ko-KR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5</a:t>
            </a:r>
            <a:r>
              <a:rPr lang="ko-KR" altLang="en-US" dirty="0">
                <a:ea typeface="굴림" charset="-127"/>
              </a:rPr>
              <a:t>절 급여의 제한과 정지</a:t>
            </a: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1775520" y="1484785"/>
            <a:ext cx="8572560" cy="29854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1200"/>
              </a:spcAft>
            </a:pPr>
            <a:r>
              <a:rPr lang="en-US" altLang="ko-KR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2. </a:t>
            </a:r>
            <a:r>
              <a:rPr lang="ko-KR" altLang="en-US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급여의 정지</a:t>
            </a:r>
            <a:endParaRPr lang="en-US" altLang="ko-KR" sz="240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360000" lvl="1" indent="-252000" algn="just">
              <a:spcAft>
                <a:spcPts val="0"/>
              </a:spcAft>
              <a:buFont typeface="Wingdings" pitchFamily="2" charset="2"/>
              <a:buChar char="l"/>
            </a:pP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보험급여를 받을 수 있는 사람이 다음에 해당하면 그 기간에는 보험급여를 하지 아니함</a:t>
            </a:r>
            <a:r>
              <a:rPr lang="en-US" altLang="ko-KR" sz="2200" b="0" dirty="0">
                <a:latin typeface="휴먼모음T" pitchFamily="18" charset="-127"/>
                <a:ea typeface="휴먼모음T" pitchFamily="18" charset="-127"/>
              </a:rPr>
              <a:t>. </a:t>
            </a: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다만</a:t>
            </a:r>
            <a:r>
              <a:rPr lang="en-US" altLang="ko-KR" sz="2200" b="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제</a:t>
            </a:r>
            <a:r>
              <a:rPr lang="en-US" altLang="ko-KR" sz="2200" b="0" dirty="0">
                <a:latin typeface="휴먼모음T" pitchFamily="18" charset="-127"/>
                <a:ea typeface="휴먼모음T" pitchFamily="18" charset="-127"/>
              </a:rPr>
              <a:t>3</a:t>
            </a: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항 및 제</a:t>
            </a:r>
            <a:r>
              <a:rPr lang="en-US" altLang="ko-KR" sz="2200" b="0" dirty="0">
                <a:latin typeface="휴먼모음T" pitchFamily="18" charset="-127"/>
                <a:ea typeface="휴먼모음T" pitchFamily="18" charset="-127"/>
              </a:rPr>
              <a:t>4</a:t>
            </a: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항의 경우 요양급여 실시</a:t>
            </a:r>
            <a:endParaRPr lang="en-US" altLang="ko-KR" sz="2200" b="0" dirty="0">
              <a:latin typeface="휴먼모음T" pitchFamily="18" charset="-127"/>
              <a:ea typeface="휴먼모음T" pitchFamily="18" charset="-127"/>
            </a:endParaRPr>
          </a:p>
          <a:p>
            <a:pPr marL="360000" lvl="1" indent="-457200" algn="just">
              <a:spcAft>
                <a:spcPts val="0"/>
              </a:spcAft>
            </a:pP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  ① </a:t>
            </a:r>
            <a:r>
              <a:rPr lang="ko-KR" altLang="en-US" sz="22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국외에 여행 중인 경우</a:t>
            </a:r>
            <a:endParaRPr lang="en-US" altLang="ko-KR" sz="2200" b="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360000" lvl="1" indent="-457200" algn="just">
              <a:spcAft>
                <a:spcPts val="0"/>
              </a:spcAft>
            </a:pP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  ② </a:t>
            </a:r>
            <a:r>
              <a:rPr lang="ko-KR" altLang="en-US" sz="22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국외에서 업무에 종사하고 있는 경우</a:t>
            </a:r>
            <a:endParaRPr lang="en-US" altLang="ko-KR" sz="2200" b="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360000" lvl="1" indent="-457200" algn="just">
              <a:spcAft>
                <a:spcPts val="0"/>
              </a:spcAft>
            </a:pP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  ③ </a:t>
            </a:r>
            <a:r>
              <a:rPr lang="ko-KR" altLang="en-US" sz="2200" b="0" spc="-100" dirty="0">
                <a:latin typeface="휴먼모음T" pitchFamily="18" charset="-127"/>
                <a:ea typeface="휴먼모음T" pitchFamily="18" charset="-127"/>
              </a:rPr>
              <a:t>병역법의 규정에 의한 </a:t>
            </a:r>
            <a:r>
              <a:rPr lang="ko-KR" altLang="en-US" sz="2200" b="0" spc="-10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현역병</a:t>
            </a:r>
            <a:r>
              <a:rPr lang="en-US" altLang="ko-KR" sz="2200" b="0" spc="-10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200" b="0" spc="-100" dirty="0">
                <a:latin typeface="휴먼모음T" pitchFamily="18" charset="-127"/>
                <a:ea typeface="휴먼모음T" pitchFamily="18" charset="-127"/>
              </a:rPr>
              <a:t>지원에 의하지 아니하고 임용된 하사 포함</a:t>
            </a:r>
            <a:r>
              <a:rPr lang="en-US" altLang="ko-KR" sz="2200" b="0" spc="-100" dirty="0">
                <a:latin typeface="휴먼모음T" pitchFamily="18" charset="-127"/>
                <a:ea typeface="휴먼모음T" pitchFamily="18" charset="-127"/>
              </a:rPr>
              <a:t>), </a:t>
            </a:r>
          </a:p>
          <a:p>
            <a:pPr marL="360000" lvl="1" indent="-457200" algn="just">
              <a:spcAft>
                <a:spcPts val="0"/>
              </a:spcAft>
            </a:pPr>
            <a:r>
              <a:rPr lang="en-US" altLang="ko-KR" sz="2200" b="0" spc="-10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    </a:t>
            </a:r>
            <a:r>
              <a:rPr lang="ko-KR" altLang="en-US" sz="2200" b="0" spc="-100" dirty="0" err="1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전환복무된</a:t>
            </a:r>
            <a:r>
              <a:rPr lang="ko-KR" altLang="en-US" sz="2200" b="0" spc="-10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사람 및 무관후보생</a:t>
            </a:r>
            <a:endParaRPr lang="en-US" altLang="ko-KR" sz="2200" b="0" spc="-10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360000" lvl="1" indent="-457200" algn="just">
              <a:spcAft>
                <a:spcPts val="0"/>
              </a:spcAft>
            </a:pP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  ④ </a:t>
            </a:r>
            <a:r>
              <a:rPr lang="ko-KR" altLang="en-US" sz="22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교도소</a:t>
            </a:r>
            <a:r>
              <a:rPr lang="en-US" altLang="ko-KR" sz="22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,</a:t>
            </a: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 그 밖의 이에 준하는 시설에 수용되어 있는 경우</a:t>
            </a:r>
            <a:endParaRPr lang="en-US" altLang="ko-KR" sz="2200" b="0" spc="-100" dirty="0">
              <a:latin typeface="휴먼모음T" pitchFamily="18" charset="-127"/>
              <a:ea typeface="휴먼모음T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8061808"/>
              </p:ext>
            </p:extLst>
          </p:nvPr>
        </p:nvGraphicFramePr>
        <p:xfrm>
          <a:off x="1847528" y="4509120"/>
          <a:ext cx="8572560" cy="1991714"/>
        </p:xfrm>
        <a:graphic>
          <a:graphicData uri="http://schemas.openxmlformats.org/drawingml/2006/table">
            <a:tbl>
              <a:tblPr/>
              <a:tblGrid>
                <a:gridCol w="857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9171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spc="-100" baseline="0" dirty="0">
                          <a:solidFill>
                            <a:srgbClr val="0000FF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현역병 등에 대한 요양급여비용의 지급</a:t>
                      </a:r>
                      <a:r>
                        <a:rPr lang="en-US" altLang="ko-KR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: 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공단은 제</a:t>
                      </a:r>
                      <a:r>
                        <a:rPr lang="en-US" altLang="ko-KR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54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조제</a:t>
                      </a:r>
                      <a:r>
                        <a:rPr lang="en-US" altLang="ko-KR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3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호 및 제</a:t>
                      </a:r>
                      <a:r>
                        <a:rPr lang="en-US" altLang="ko-KR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4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호에 해당하는 사람이 요양기관에서 대통령령으로 정하는 치료 등을 받은 경우 그에 따라 공단이 부담하는 비용을 </a:t>
                      </a:r>
                      <a:r>
                        <a:rPr lang="ko-KR" altLang="en-US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법무부장관</a:t>
                      </a:r>
                      <a:r>
                        <a:rPr lang="en-US" altLang="ko-KR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‧</a:t>
                      </a:r>
                      <a:r>
                        <a:rPr lang="ko-KR" altLang="en-US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국방부장관</a:t>
                      </a:r>
                      <a:r>
                        <a:rPr lang="en-US" altLang="ko-KR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‧</a:t>
                      </a:r>
                      <a:r>
                        <a:rPr lang="ko-KR" altLang="en-US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경찰청장</a:t>
                      </a:r>
                      <a:r>
                        <a:rPr lang="en-US" altLang="ko-KR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‧</a:t>
                      </a:r>
                      <a:r>
                        <a:rPr lang="ko-KR" altLang="en-US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소방청장 또는 해양경찰청장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으로부터 예탁 받아 지급할 수 있다</a:t>
                      </a:r>
                      <a:r>
                        <a:rPr lang="en-US" altLang="ko-KR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. 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이 경우 법무부장관</a:t>
                      </a:r>
                      <a:r>
                        <a:rPr lang="en-US" altLang="ko-KR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‧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국방부장관</a:t>
                      </a:r>
                      <a:r>
                        <a:rPr lang="en-US" altLang="ko-KR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‧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경찰청장</a:t>
                      </a:r>
                      <a:r>
                        <a:rPr lang="en-US" altLang="ko-KR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‧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소방청장 또는 해양경찰청장</a:t>
                      </a:r>
                      <a:r>
                        <a:rPr lang="en-US" altLang="ko-KR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 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은 예산상 불가피한 경우 외에는 </a:t>
                      </a:r>
                      <a:r>
                        <a:rPr lang="ko-KR" altLang="en-US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연간</a:t>
                      </a:r>
                      <a:r>
                        <a:rPr lang="en-US" altLang="ko-KR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(</a:t>
                      </a:r>
                      <a:r>
                        <a:rPr lang="ko-KR" altLang="en-US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年間</a:t>
                      </a:r>
                      <a:r>
                        <a:rPr lang="en-US" altLang="ko-KR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) </a:t>
                      </a:r>
                      <a:r>
                        <a:rPr lang="ko-KR" altLang="en-US" sz="2000" b="1" spc="-100" baseline="0" dirty="0">
                          <a:solidFill>
                            <a:srgbClr val="FF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들어갈 것으로 예상되는 요양급여비용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을 대통령령으로 정하는 바에 따라 </a:t>
                      </a:r>
                      <a:r>
                        <a:rPr lang="ko-KR" altLang="en-US" sz="2000" b="0" spc="-100" baseline="0" dirty="0">
                          <a:solidFill>
                            <a:srgbClr val="0000FF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미리 공단에 예탁</a:t>
                      </a:r>
                      <a:r>
                        <a:rPr lang="ko-KR" altLang="en-US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하여야 한다</a:t>
                      </a:r>
                      <a:r>
                        <a:rPr lang="en-US" altLang="ko-KR" sz="2000" b="0" spc="-100" baseline="0" dirty="0">
                          <a:solidFill>
                            <a:srgbClr val="000000"/>
                          </a:solidFill>
                          <a:effectLst/>
                          <a:latin typeface="휴먼모음T" pitchFamily="18" charset="-127"/>
                          <a:ea typeface="휴먼모음T" pitchFamily="18" charset="-127"/>
                        </a:rPr>
                        <a:t>..</a:t>
                      </a:r>
                      <a:endParaRPr lang="ko-KR" altLang="en-US" sz="2000" b="0" spc="-100" baseline="0" dirty="0">
                        <a:solidFill>
                          <a:srgbClr val="000000"/>
                        </a:solidFill>
                        <a:effectLst/>
                        <a:latin typeface="휴먼모음T" pitchFamily="18" charset="-127"/>
                        <a:ea typeface="휴먼모음T" pitchFamily="18" charset="-127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2353344" y="281412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080"/>
    </mc:Choice>
    <mc:Fallback xmlns="">
      <p:transition spd="slow" advTm="14908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/>
          <a:p>
            <a:fld id="{D74D488C-7CEE-4631-A6E0-A14EDC7ABA6C}" type="slidenum">
              <a:rPr lang="ko-KR" altLang="en-US"/>
              <a:pPr/>
              <a:t>37</a:t>
            </a:fld>
            <a:endParaRPr lang="en-US" altLang="ko-KR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6</a:t>
            </a:r>
            <a:r>
              <a:rPr lang="ko-KR" altLang="en-US" dirty="0">
                <a:ea typeface="굴림" charset="-127"/>
              </a:rPr>
              <a:t>절 부당이득의 징수</a:t>
            </a: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1809720" y="1571613"/>
            <a:ext cx="8429684" cy="47397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1200"/>
              </a:spcAft>
            </a:pPr>
            <a:r>
              <a:rPr lang="en-US" altLang="ko-KR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1. </a:t>
            </a:r>
            <a:r>
              <a:rPr lang="ko-KR" altLang="en-US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개념</a:t>
            </a:r>
            <a:endParaRPr lang="en-US" altLang="ko-KR" sz="240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공단은 </a:t>
            </a:r>
            <a:r>
              <a:rPr lang="ko-KR" altLang="en-US" sz="22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속임수나 그 밖의 부당한 방법으로 </a:t>
            </a: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보험급여를 받은 사람이나 보험급여비용을 받은 요양기관에 대하여 그 보험급여나 보험급여비용에 상당하는 금액의 </a:t>
            </a:r>
            <a:r>
              <a:rPr lang="ko-KR" altLang="en-US" sz="2200" b="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전부 또는 일부를 징수</a:t>
            </a:r>
            <a:endParaRPr lang="en-US" altLang="ko-KR" sz="2200" b="0" dirty="0">
              <a:solidFill>
                <a:srgbClr val="FF0000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200" b="0" dirty="0">
                <a:latin typeface="휴먼모음T" pitchFamily="18" charset="-127"/>
                <a:ea typeface="휴먼모음T" pitchFamily="18" charset="-127"/>
              </a:rPr>
              <a:t>요양기관이 가입자나 피부양자로부터 속임수나 그 밖의 부당한 방법으로 요양급여비용을 받은 경우 공단은 해당 요양기관으로부터 이를 징수하여 가입자 나 피부양자에게 지체 없이 지급</a:t>
            </a:r>
            <a:endParaRPr lang="en-US" altLang="ko-KR" sz="2200" b="0" dirty="0">
              <a:latin typeface="휴먼모음T" pitchFamily="18" charset="-127"/>
              <a:ea typeface="휴먼모음T" pitchFamily="18" charset="-127"/>
            </a:endParaRP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속임수나 그 밖의 부당한 방법의 예는 </a:t>
            </a:r>
            <a:r>
              <a:rPr lang="ko-KR" altLang="en-US" b="0" dirty="0">
                <a:latin typeface="휴먼모음T" pitchFamily="18" charset="-127"/>
                <a:ea typeface="휴먼모음T" pitchFamily="18" charset="-127"/>
              </a:rPr>
              <a:t>①요양급여기준을 위반하여 보험급여 또는 보험급여비용을 받은 경우</a:t>
            </a:r>
            <a:r>
              <a:rPr lang="en-US" altLang="ko-KR" b="0" dirty="0">
                <a:latin typeface="휴먼모음T" pitchFamily="18" charset="-127"/>
                <a:ea typeface="휴먼모음T" pitchFamily="18" charset="-127"/>
              </a:rPr>
              <a:t>, ②</a:t>
            </a:r>
            <a:r>
              <a:rPr lang="ko-KR" altLang="en-US" b="0" dirty="0">
                <a:latin typeface="휴먼모음T" pitchFamily="18" charset="-127"/>
                <a:ea typeface="휴먼모음T" pitchFamily="18" charset="-127"/>
              </a:rPr>
              <a:t>산정된 범위를 초과하여 요양급여비용을 받은 경우</a:t>
            </a:r>
            <a:r>
              <a:rPr lang="en-US" altLang="ko-KR" b="0" dirty="0">
                <a:latin typeface="휴먼모음T" pitchFamily="18" charset="-127"/>
                <a:ea typeface="휴먼모음T" pitchFamily="18" charset="-127"/>
              </a:rPr>
              <a:t>, ③</a:t>
            </a:r>
            <a:r>
              <a:rPr lang="ko-KR" altLang="en-US" b="0" dirty="0">
                <a:latin typeface="휴먼모음T" pitchFamily="18" charset="-127"/>
                <a:ea typeface="휴먼모음T" pitchFamily="18" charset="-127"/>
              </a:rPr>
              <a:t>급여제한의 대상임에도 불구하고 보험급여를 받은 경우</a:t>
            </a:r>
            <a:r>
              <a:rPr lang="en-US" altLang="ko-KR" b="0" dirty="0">
                <a:latin typeface="휴먼모음T" pitchFamily="18" charset="-127"/>
                <a:ea typeface="휴먼모음T" pitchFamily="18" charset="-127"/>
              </a:rPr>
              <a:t>, ④</a:t>
            </a:r>
            <a:r>
              <a:rPr lang="ko-KR" altLang="en-US" b="0" dirty="0">
                <a:latin typeface="휴먼모음T" pitchFamily="18" charset="-127"/>
                <a:ea typeface="휴먼모음T" pitchFamily="18" charset="-127"/>
              </a:rPr>
              <a:t>급여정지의 대상임에도 불구하고 보험급여를 받은 경우</a:t>
            </a:r>
            <a:r>
              <a:rPr lang="en-US" altLang="ko-KR" b="0" dirty="0">
                <a:latin typeface="휴먼모음T" pitchFamily="18" charset="-127"/>
                <a:ea typeface="휴먼모음T" pitchFamily="18" charset="-127"/>
              </a:rPr>
              <a:t>, ⑤</a:t>
            </a:r>
            <a:r>
              <a:rPr lang="ko-KR" altLang="en-US" b="0" dirty="0">
                <a:latin typeface="휴먼모음T" pitchFamily="18" charset="-127"/>
                <a:ea typeface="휴먼모음T" pitchFamily="18" charset="-127"/>
              </a:rPr>
              <a:t>가입자 및 피부양자로서의 자격이 없음에도 불구하고 보험급여비용을 지급 받았거나 요양급여비용을 지급받은 경우</a:t>
            </a:r>
            <a:r>
              <a:rPr lang="en-US" altLang="ko-KR" b="0" dirty="0">
                <a:latin typeface="휴먼모음T" pitchFamily="18" charset="-127"/>
                <a:ea typeface="휴먼모음T" pitchFamily="18" charset="-127"/>
              </a:rPr>
              <a:t>, ⑥</a:t>
            </a:r>
            <a:r>
              <a:rPr lang="ko-KR" altLang="en-US" b="0" dirty="0">
                <a:latin typeface="휴먼모음T" pitchFamily="18" charset="-127"/>
                <a:ea typeface="휴먼모음T" pitchFamily="18" charset="-127"/>
              </a:rPr>
              <a:t>타인의 건강보험증 또는 타인의 이름을 도용하여 보험급여 또는 보험급여비용을 받은 경우</a:t>
            </a:r>
            <a:r>
              <a:rPr lang="en-US" altLang="ko-KR" b="0" dirty="0">
                <a:latin typeface="휴먼모음T" pitchFamily="18" charset="-127"/>
                <a:ea typeface="휴먼모음T" pitchFamily="18" charset="-127"/>
              </a:rPr>
              <a:t>, ⑦</a:t>
            </a:r>
            <a:r>
              <a:rPr lang="ko-KR" altLang="en-US" b="0" dirty="0">
                <a:latin typeface="휴먼모음T" pitchFamily="18" charset="-127"/>
                <a:ea typeface="휴먼모음T" pitchFamily="18" charset="-127"/>
              </a:rPr>
              <a:t>요양급여 또는 요양을 받은 사실이 없음에도 이를 청구하여 지급받은 경우</a:t>
            </a:r>
            <a:endParaRPr lang="en-US" altLang="ko-KR" b="0" spc="-100" dirty="0">
              <a:latin typeface="휴먼모음T" pitchFamily="18" charset="-127"/>
              <a:ea typeface="휴먼모음T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959"/>
    </mc:Choice>
    <mc:Fallback xmlns="">
      <p:transition spd="slow" advTm="122959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/>
          <a:p>
            <a:fld id="{D74D488C-7CEE-4631-A6E0-A14EDC7ABA6C}" type="slidenum">
              <a:rPr lang="ko-KR" altLang="en-US"/>
              <a:pPr/>
              <a:t>38</a:t>
            </a:fld>
            <a:endParaRPr lang="en-US" altLang="ko-KR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6</a:t>
            </a:r>
            <a:r>
              <a:rPr lang="ko-KR" altLang="en-US" dirty="0">
                <a:ea typeface="굴림" charset="-127"/>
              </a:rPr>
              <a:t>절 부당이득의 징수</a:t>
            </a: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1809720" y="1571613"/>
            <a:ext cx="8429684" cy="48936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1200"/>
              </a:spcAft>
            </a:pPr>
            <a:r>
              <a:rPr lang="en-US" altLang="ko-KR" sz="22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2. </a:t>
            </a:r>
            <a:r>
              <a:rPr lang="ko-KR" altLang="en-US" sz="22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부당청구의 유형</a:t>
            </a:r>
            <a:endParaRPr lang="en-US" altLang="ko-KR" b="0" dirty="0">
              <a:solidFill>
                <a:srgbClr val="0000FF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입</a:t>
            </a:r>
            <a:r>
              <a:rPr lang="en-US" altLang="ko-KR" sz="2000" dirty="0"/>
              <a:t>·</a:t>
            </a:r>
            <a:r>
              <a:rPr lang="ko-KR" altLang="en-US" sz="2000" b="0" dirty="0" err="1">
                <a:latin typeface="휴먼모음T" pitchFamily="18" charset="-127"/>
                <a:ea typeface="휴먼모음T" pitchFamily="18" charset="-127"/>
              </a:rPr>
              <a:t>내원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내방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) 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일수를 증일 및 허위청구 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실제 진료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투약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)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하지 않은 행위 등에 대하여 요양급여비용 청구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 err="1">
                <a:latin typeface="휴먼모음T" pitchFamily="18" charset="-127"/>
                <a:ea typeface="휴먼모음T" pitchFamily="18" charset="-127"/>
              </a:rPr>
              <a:t>비급여대상을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 요양급여비용으로 이중 청구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무자격자가 실시한 진료비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000" b="0" dirty="0" err="1">
                <a:latin typeface="휴먼모음T" pitchFamily="18" charset="-127"/>
                <a:ea typeface="휴먼모음T" pitchFamily="18" charset="-127"/>
              </a:rPr>
              <a:t>약제비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) 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청구 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산정기준 위반청구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의약분업 위반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의약품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000" b="0" dirty="0" err="1">
                <a:latin typeface="휴먼모음T" pitchFamily="18" charset="-127"/>
                <a:ea typeface="휴먼모음T" pitchFamily="18" charset="-127"/>
              </a:rPr>
              <a:t>재료대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) 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등 대체</a:t>
            </a:r>
            <a:r>
              <a:rPr lang="en-US" altLang="ko-KR" sz="2000" dirty="0"/>
              <a:t>·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초과청구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 err="1">
                <a:latin typeface="휴먼모음T" pitchFamily="18" charset="-127"/>
                <a:ea typeface="휴먼모음T" pitchFamily="18" charset="-127"/>
              </a:rPr>
              <a:t>검사료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000" b="0" dirty="0" err="1">
                <a:latin typeface="휴먼모음T" pitchFamily="18" charset="-127"/>
                <a:ea typeface="휴먼모음T" pitchFamily="18" charset="-127"/>
              </a:rPr>
              <a:t>정신요법료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처치 및 수술료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000" b="0" dirty="0" err="1">
                <a:latin typeface="휴먼모음T" pitchFamily="18" charset="-127"/>
                <a:ea typeface="휴먼모음T" pitchFamily="18" charset="-127"/>
              </a:rPr>
              <a:t>재료대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) 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대체청구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실제 사용량 등을 초과하여 청구 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 err="1">
                <a:latin typeface="휴먼모음T" pitchFamily="18" charset="-127"/>
                <a:ea typeface="휴먼모음T" pitchFamily="18" charset="-127"/>
              </a:rPr>
              <a:t>실구입가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 대신 상한금액으로 청구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000" b="0" dirty="0" err="1">
                <a:latin typeface="휴먼모음T" pitchFamily="18" charset="-127"/>
                <a:ea typeface="휴먼모음T" pitchFamily="18" charset="-127"/>
              </a:rPr>
              <a:t>실거래가상환제도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 위반</a:t>
            </a:r>
            <a:r>
              <a:rPr lang="en-US" altLang="ko-KR" sz="2000" b="0" dirty="0">
                <a:latin typeface="휴먼모음T" pitchFamily="18" charset="-127"/>
                <a:ea typeface="휴먼모음T" pitchFamily="18" charset="-127"/>
              </a:rPr>
              <a:t>)</a:t>
            </a: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 err="1">
                <a:latin typeface="휴먼모음T" pitchFamily="18" charset="-127"/>
                <a:ea typeface="휴먼모음T" pitchFamily="18" charset="-127"/>
              </a:rPr>
              <a:t>비급여대상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 관련 원외처방 약제비용 청구 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 err="1">
                <a:latin typeface="휴먼모음T" pitchFamily="18" charset="-127"/>
                <a:ea typeface="휴먼모음T" pitchFamily="18" charset="-127"/>
              </a:rPr>
              <a:t>미근무</a:t>
            </a: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 의료인력에 따른 요양급여비용 부당 청구 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본인부담금과다징수</a:t>
            </a:r>
            <a:endParaRPr lang="en-US" altLang="ko-KR" sz="2000" b="0" dirty="0">
              <a:latin typeface="휴먼모음T" pitchFamily="18" charset="-127"/>
              <a:ea typeface="휴먼모음T" pitchFamily="18" charset="-127"/>
            </a:endParaRPr>
          </a:p>
          <a:p>
            <a:pPr marL="432000" indent="-252000" algn="just">
              <a:buFont typeface="Wingdings" pitchFamily="2" charset="2"/>
              <a:buChar char="§"/>
            </a:pPr>
            <a:r>
              <a:rPr lang="ko-KR" altLang="en-US" sz="2000" b="0" dirty="0">
                <a:latin typeface="휴먼모음T" pitchFamily="18" charset="-127"/>
                <a:ea typeface="휴먼모음T" pitchFamily="18" charset="-127"/>
              </a:rPr>
              <a:t>기타</a:t>
            </a:r>
            <a:endParaRPr lang="en-US" altLang="ko-KR" sz="2000" b="0" spc="-100" dirty="0">
              <a:latin typeface="휴먼모음T" pitchFamily="18" charset="-127"/>
              <a:ea typeface="휴먼모음T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874"/>
    </mc:Choice>
    <mc:Fallback xmlns="">
      <p:transition spd="slow" advTm="112874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/>
          <a:p>
            <a:fld id="{D74D488C-7CEE-4631-A6E0-A14EDC7ABA6C}" type="slidenum">
              <a:rPr lang="ko-KR" altLang="en-US"/>
              <a:pPr/>
              <a:t>39</a:t>
            </a:fld>
            <a:endParaRPr lang="en-US" altLang="ko-KR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7</a:t>
            </a:r>
            <a:r>
              <a:rPr lang="ko-KR" altLang="en-US" dirty="0">
                <a:ea typeface="굴림" charset="-127"/>
              </a:rPr>
              <a:t>절 </a:t>
            </a:r>
            <a:r>
              <a:rPr lang="ko-KR" altLang="en-US" dirty="0" err="1">
                <a:ea typeface="굴림" charset="-127"/>
              </a:rPr>
              <a:t>구상권</a:t>
            </a:r>
            <a:endParaRPr lang="ko-KR" altLang="en-US" dirty="0">
              <a:ea typeface="굴림" charset="-127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666844" y="1428736"/>
            <a:ext cx="8858312" cy="553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lvl="1" indent="-457200" algn="just">
              <a:spcAft>
                <a:spcPts val="1200"/>
              </a:spcAft>
            </a:pPr>
            <a:r>
              <a:rPr lang="en-US" altLang="ko-KR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1. </a:t>
            </a:r>
            <a:r>
              <a:rPr lang="ko-KR" altLang="en-US" sz="24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개념</a:t>
            </a:r>
            <a:endParaRPr lang="en-US" altLang="ko-KR" sz="240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432000" lvl="1" indent="-457200" algn="just">
              <a:spcAft>
                <a:spcPts val="600"/>
              </a:spcAft>
              <a:buFont typeface="+mj-lt"/>
              <a:buAutoNum type="arabicParenR"/>
            </a:pP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공단은 </a:t>
            </a:r>
            <a:r>
              <a:rPr lang="ko-KR" altLang="en-US" sz="23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제</a:t>
            </a:r>
            <a:r>
              <a:rPr lang="en-US" altLang="ko-KR" sz="23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3</a:t>
            </a:r>
            <a:r>
              <a:rPr lang="ko-KR" altLang="en-US" sz="23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자의 행위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로 인한 보험급여사유 발생시 그 급여에 소요된 비용의 한도 내에서 그 제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3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자에 대한 손해배상청구의 권리를 가짐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. 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보험급여를 받은 자가 </a:t>
            </a:r>
            <a:r>
              <a:rPr lang="ko-KR" altLang="en-US" sz="23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제</a:t>
            </a:r>
            <a:r>
              <a:rPr lang="en-US" altLang="ko-KR" sz="23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3</a:t>
            </a:r>
            <a:r>
              <a:rPr lang="ko-KR" altLang="en-US" sz="23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자로부터 이미 손해배상을 받았으면 공단은 배상액 한도 내에서 보험급여를 하지 않음</a:t>
            </a:r>
            <a:r>
              <a:rPr lang="en-US" altLang="ko-KR" sz="23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.</a:t>
            </a:r>
          </a:p>
          <a:p>
            <a:pPr marL="468000" lvl="1" indent="-288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제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3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자는 공단과 당해 행위로 인하여 보험급여를 받은 가입자 및 피부양자를 제외한 모든 자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. 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즉 피해자인 </a:t>
            </a:r>
            <a:r>
              <a:rPr lang="ko-KR" altLang="en-US" sz="2300" b="0" spc="-160" dirty="0" err="1">
                <a:latin typeface="휴먼모음T" pitchFamily="18" charset="-127"/>
                <a:ea typeface="휴먼모음T" pitchFamily="18" charset="-127"/>
              </a:rPr>
              <a:t>수급권자에게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 불법행위 등으로 인한 </a:t>
            </a:r>
            <a:r>
              <a:rPr lang="ko-KR" altLang="en-US" sz="23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손해배상 책임을 지는 자를 말함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.</a:t>
            </a:r>
          </a:p>
          <a:p>
            <a:pPr marL="468000" lvl="1" indent="-288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즉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제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3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자의 행위로 인한 질병</a:t>
            </a:r>
            <a:r>
              <a:rPr lang="en-US" altLang="ko-KR" sz="2300" spc="-160" dirty="0"/>
              <a:t>·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부상</a:t>
            </a:r>
            <a:r>
              <a:rPr lang="en-US" altLang="ko-KR" sz="2300" spc="-160" dirty="0"/>
              <a:t>·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사망 등이 보험급여의 제한 및 보험급여의 정지대상에 포함되지 않는 한 공단은 </a:t>
            </a:r>
            <a:r>
              <a:rPr lang="ko-KR" altLang="en-US" sz="2300" b="0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보험급여를 실시할 의무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가 있다</a:t>
            </a:r>
            <a:r>
              <a:rPr lang="en-US" altLang="ko-KR" sz="2300" b="0" spc="-160">
                <a:latin typeface="휴먼모음T" pitchFamily="18" charset="-127"/>
                <a:ea typeface="휴먼모음T" pitchFamily="18" charset="-127"/>
              </a:rPr>
              <a:t>.</a:t>
            </a:r>
          </a:p>
          <a:p>
            <a:pPr marL="468000" lvl="1" indent="-288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300" b="0" spc="-160">
                <a:latin typeface="휴먼모음T" pitchFamily="18" charset="-127"/>
                <a:ea typeface="휴먼모음T" pitchFamily="18" charset="-127"/>
              </a:rPr>
              <a:t>보험급여를 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한때는 현실적으로 공단이 </a:t>
            </a:r>
            <a:r>
              <a:rPr lang="ko-KR" altLang="en-US" sz="2300" b="0" spc="-16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현물급여나 현금급여를 한 때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를 말하고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이는 구상권의 취득시기를 의미함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. 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그래서 </a:t>
            </a:r>
            <a:r>
              <a:rPr lang="ko-KR" altLang="en-US" sz="2300" b="0" u="sng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공단이 요양급여 등을 하지 않은 경우에는 </a:t>
            </a:r>
            <a:r>
              <a:rPr lang="ko-KR" altLang="en-US" sz="2300" b="0" u="sng" spc="-160" dirty="0" err="1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구상권을</a:t>
            </a:r>
            <a:r>
              <a:rPr lang="ko-KR" altLang="en-US" sz="2300" b="0" u="sng" spc="-16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 취득 할 수 없는 것</a:t>
            </a:r>
            <a:r>
              <a:rPr lang="ko-KR" altLang="en-US" sz="2300" b="0" spc="-160" dirty="0">
                <a:latin typeface="휴먼모음T" pitchFamily="18" charset="-127"/>
                <a:ea typeface="휴먼모음T" pitchFamily="18" charset="-127"/>
              </a:rPr>
              <a:t>임</a:t>
            </a:r>
            <a:r>
              <a:rPr lang="en-US" altLang="ko-KR" sz="2300" b="0" spc="-160" dirty="0">
                <a:latin typeface="휴먼모음T" pitchFamily="18" charset="-127"/>
                <a:ea typeface="휴먼모음T" pitchFamily="18" charset="-127"/>
              </a:rPr>
              <a:t>.      </a:t>
            </a:r>
            <a:endParaRPr lang="en-US" altLang="ko-KR" sz="2300" b="0" spc="-16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468000" lvl="1" indent="-288000" algn="just">
              <a:spcAft>
                <a:spcPts val="600"/>
              </a:spcAft>
              <a:buFont typeface="Wingdings" pitchFamily="2" charset="2"/>
              <a:buChar char="§"/>
            </a:pPr>
            <a:endParaRPr lang="en-US" altLang="ko-KR" sz="2400" b="0" spc="-160" dirty="0">
              <a:latin typeface="휴먼모음T" pitchFamily="18" charset="-127"/>
              <a:ea typeface="휴먼모음T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530"/>
    </mc:Choice>
    <mc:Fallback xmlns="">
      <p:transition spd="slow" advTm="18753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7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5167306" y="6500835"/>
            <a:ext cx="2133600" cy="244475"/>
          </a:xfrm>
          <a:noFill/>
        </p:spPr>
        <p:txBody>
          <a:bodyPr/>
          <a:lstStyle/>
          <a:p>
            <a:fld id="{A0D28D15-87D5-4F6C-BDF5-E389A7AF8A2E}" type="slidenum">
              <a:rPr lang="ko-KR" altLang="en-US" smtClean="0"/>
              <a:pPr/>
              <a:t>4</a:t>
            </a:fld>
            <a:endParaRPr lang="en-US" altLang="ko-KR"/>
          </a:p>
        </p:txBody>
      </p:sp>
      <p:sp>
        <p:nvSpPr>
          <p:cNvPr id="5126" name="AutoShape 6"/>
          <p:cNvSpPr>
            <a:spLocks noChangeArrowheads="1"/>
          </p:cNvSpPr>
          <p:nvPr/>
        </p:nvSpPr>
        <p:spPr bwMode="auto">
          <a:xfrm>
            <a:off x="1952596" y="1785926"/>
            <a:ext cx="8153400" cy="4386282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5EB4B4"/>
              </a:gs>
              <a:gs pos="50000">
                <a:srgbClr val="FFFFFF"/>
              </a:gs>
              <a:gs pos="100000">
                <a:srgbClr val="5EB4B4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>
              <a:spcAft>
                <a:spcPts val="600"/>
              </a:spcAft>
              <a:defRPr/>
            </a:pP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제</a:t>
            </a:r>
            <a:r>
              <a:rPr lang="en-US" altLang="ko-KR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1</a:t>
            </a: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절 요양기관</a:t>
            </a:r>
            <a:endParaRPr lang="en-US" altLang="ko-KR" sz="2800" b="0" dirty="0">
              <a:solidFill>
                <a:srgbClr val="CC0000"/>
              </a:solidFill>
              <a:latin typeface="HY견고딕" pitchFamily="18" charset="-127"/>
              <a:ea typeface="HY견고딕" pitchFamily="18" charset="-127"/>
            </a:endParaRPr>
          </a:p>
          <a:p>
            <a:pPr algn="ctr">
              <a:spcAft>
                <a:spcPts val="600"/>
              </a:spcAft>
              <a:defRPr/>
            </a:pP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제</a:t>
            </a:r>
            <a:r>
              <a:rPr lang="en-US" altLang="ko-KR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2</a:t>
            </a: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절 </a:t>
            </a:r>
            <a:r>
              <a:rPr lang="ko-KR" altLang="en-US" sz="2800" b="0" dirty="0" err="1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본인일부</a:t>
            </a: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 부담금</a:t>
            </a:r>
            <a:endParaRPr lang="en-US" altLang="ko-KR" sz="2800" b="0" dirty="0">
              <a:solidFill>
                <a:srgbClr val="CC0000"/>
              </a:solidFill>
              <a:latin typeface="HY견고딕" pitchFamily="18" charset="-127"/>
              <a:ea typeface="HY견고딕" pitchFamily="18" charset="-127"/>
            </a:endParaRPr>
          </a:p>
          <a:p>
            <a:pPr algn="ctr">
              <a:spcAft>
                <a:spcPts val="600"/>
              </a:spcAft>
              <a:defRPr/>
            </a:pP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제</a:t>
            </a:r>
            <a:r>
              <a:rPr lang="en-US" altLang="ko-KR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3</a:t>
            </a: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절 요양급여비용의 산정</a:t>
            </a:r>
            <a:endParaRPr lang="en-US" altLang="ko-KR" sz="2800" b="0" dirty="0">
              <a:solidFill>
                <a:srgbClr val="CC0000"/>
              </a:solidFill>
              <a:latin typeface="HY견고딕" pitchFamily="18" charset="-127"/>
              <a:ea typeface="HY견고딕" pitchFamily="18" charset="-127"/>
            </a:endParaRPr>
          </a:p>
          <a:p>
            <a:pPr algn="ctr">
              <a:spcAft>
                <a:spcPts val="600"/>
              </a:spcAft>
              <a:defRPr/>
            </a:pP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제</a:t>
            </a:r>
            <a:r>
              <a:rPr lang="en-US" altLang="ko-KR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4</a:t>
            </a: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절 요양급여비용의 청구와 지급</a:t>
            </a:r>
            <a:endParaRPr lang="en-US" altLang="ko-KR" sz="2800" b="0" dirty="0">
              <a:solidFill>
                <a:srgbClr val="CC0000"/>
              </a:solidFill>
              <a:latin typeface="HY견고딕" pitchFamily="18" charset="-127"/>
              <a:ea typeface="HY견고딕" pitchFamily="18" charset="-127"/>
            </a:endParaRPr>
          </a:p>
          <a:p>
            <a:pPr algn="ctr">
              <a:spcAft>
                <a:spcPts val="600"/>
              </a:spcAft>
              <a:defRPr/>
            </a:pP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제</a:t>
            </a:r>
            <a:r>
              <a:rPr lang="en-US" altLang="ko-KR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5</a:t>
            </a: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절 급여의 제한과 정지</a:t>
            </a:r>
            <a:endParaRPr lang="en-US" altLang="ko-KR" sz="2800" b="0" dirty="0">
              <a:solidFill>
                <a:srgbClr val="CC0000"/>
              </a:solidFill>
              <a:latin typeface="HY견고딕" pitchFamily="18" charset="-127"/>
              <a:ea typeface="HY견고딕" pitchFamily="18" charset="-127"/>
            </a:endParaRPr>
          </a:p>
          <a:p>
            <a:pPr algn="ctr">
              <a:spcAft>
                <a:spcPts val="600"/>
              </a:spcAft>
              <a:defRPr/>
            </a:pP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제</a:t>
            </a:r>
            <a:r>
              <a:rPr lang="en-US" altLang="ko-KR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6</a:t>
            </a: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절 부당이득의 징수</a:t>
            </a:r>
            <a:endParaRPr lang="en-US" altLang="ko-KR" sz="2800" b="0" dirty="0">
              <a:solidFill>
                <a:srgbClr val="CC0000"/>
              </a:solidFill>
              <a:latin typeface="HY견고딕" pitchFamily="18" charset="-127"/>
              <a:ea typeface="HY견고딕" pitchFamily="18" charset="-127"/>
            </a:endParaRPr>
          </a:p>
          <a:p>
            <a:pPr algn="ctr">
              <a:spcAft>
                <a:spcPts val="600"/>
              </a:spcAft>
              <a:defRPr/>
            </a:pP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제</a:t>
            </a:r>
            <a:r>
              <a:rPr lang="en-US" altLang="ko-KR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7</a:t>
            </a:r>
            <a:r>
              <a:rPr lang="ko-KR" altLang="en-US" sz="2800" b="0" dirty="0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절 </a:t>
            </a:r>
            <a:r>
              <a:rPr lang="ko-KR" altLang="en-US" sz="2800" b="0" dirty="0" err="1">
                <a:solidFill>
                  <a:srgbClr val="CC0000"/>
                </a:solidFill>
                <a:latin typeface="HY견고딕" pitchFamily="18" charset="-127"/>
                <a:ea typeface="HY견고딕" pitchFamily="18" charset="-127"/>
              </a:rPr>
              <a:t>구상권</a:t>
            </a:r>
            <a:endParaRPr lang="en-US" altLang="ko-KR" sz="2800" b="0" dirty="0">
              <a:solidFill>
                <a:srgbClr val="CC000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738414" y="714356"/>
            <a:ext cx="7072362" cy="523220"/>
          </a:xfrm>
          <a:prstGeom prst="rect">
            <a:avLst/>
          </a:prstGeom>
          <a:gradFill>
            <a:gsLst>
              <a:gs pos="0">
                <a:srgbClr val="000080"/>
              </a:gs>
              <a:gs pos="100000">
                <a:srgbClr val="000048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휴먼옛체" pitchFamily="18" charset="-127"/>
                <a:ea typeface="휴먼옛체" pitchFamily="18" charset="-127"/>
              </a:rPr>
              <a:t>제</a:t>
            </a:r>
            <a:r>
              <a:rPr lang="en-US" altLang="ko-KR" sz="2800">
                <a:solidFill>
                  <a:schemeClr val="bg1"/>
                </a:solidFill>
                <a:latin typeface="휴먼옛체" pitchFamily="18" charset="-127"/>
                <a:ea typeface="휴먼옛체" pitchFamily="18" charset="-127"/>
              </a:rPr>
              <a:t>8</a:t>
            </a:r>
            <a:r>
              <a:rPr lang="ko-KR" altLang="en-US" sz="2800">
                <a:solidFill>
                  <a:schemeClr val="bg1"/>
                </a:solidFill>
                <a:latin typeface="휴먼옛체" pitchFamily="18" charset="-127"/>
                <a:ea typeface="휴먼옛체" pitchFamily="18" charset="-127"/>
              </a:rPr>
              <a:t>장  </a:t>
            </a:r>
            <a:r>
              <a:rPr lang="ko-KR" altLang="en-US" sz="2800" dirty="0">
                <a:solidFill>
                  <a:schemeClr val="bg1"/>
                </a:solidFill>
                <a:latin typeface="휴먼옛체" pitchFamily="18" charset="-127"/>
                <a:ea typeface="휴먼옛체" pitchFamily="18" charset="-127"/>
              </a:rPr>
              <a:t>보험급여</a:t>
            </a:r>
            <a:r>
              <a:rPr lang="en-US" altLang="ko-KR" sz="2800" dirty="0">
                <a:solidFill>
                  <a:schemeClr val="bg1"/>
                </a:solidFill>
                <a:latin typeface="휴먼옛체" pitchFamily="18" charset="-127"/>
                <a:ea typeface="휴먼옛체" pitchFamily="18" charset="-127"/>
              </a:rPr>
              <a:t>(</a:t>
            </a:r>
            <a:r>
              <a:rPr lang="en-US" altLang="ko-KR" sz="2800" dirty="0">
                <a:solidFill>
                  <a:schemeClr val="bg1"/>
                </a:solidFill>
              </a:rPr>
              <a:t>Ⅱ</a:t>
            </a:r>
            <a:r>
              <a:rPr lang="en-US" altLang="ko-KR" sz="2800" dirty="0">
                <a:solidFill>
                  <a:schemeClr val="bg1"/>
                </a:solidFill>
                <a:latin typeface="휴먼옛체" pitchFamily="18" charset="-127"/>
                <a:ea typeface="휴먼옛체" pitchFamily="18" charset="-127"/>
              </a:rPr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67"/>
    </mc:Choice>
    <mc:Fallback xmlns="">
      <p:transition spd="slow" advTm="3496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5</a:t>
            </a:fld>
            <a:endParaRPr lang="en-US" altLang="ko-KR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809720" y="1500175"/>
            <a:ext cx="8606760" cy="4078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600"/>
              </a:spcAft>
            </a:pPr>
            <a:r>
              <a:rPr lang="en-US" altLang="ko-KR" sz="22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1. </a:t>
            </a:r>
            <a:r>
              <a:rPr lang="ko-KR" altLang="en-US" sz="220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요양기관</a:t>
            </a:r>
            <a:endParaRPr lang="en-US" altLang="ko-KR" sz="220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360000" lvl="1" indent="-457200" algn="just">
              <a:spcAft>
                <a:spcPts val="600"/>
              </a:spcAft>
            </a:pPr>
            <a:r>
              <a:rPr lang="en-US" altLang="ko-KR" sz="2200" spc="-15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1) </a:t>
            </a:r>
            <a:r>
              <a:rPr lang="ko-KR" altLang="en-US" sz="2200" spc="-15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요양기관 적용대상</a:t>
            </a:r>
            <a:endParaRPr lang="en-US" altLang="ko-KR" sz="2200" spc="-15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360000" lvl="1" indent="-457200" algn="just">
              <a:spcAft>
                <a:spcPts val="600"/>
              </a:spcAft>
            </a:pPr>
            <a:r>
              <a:rPr lang="ko-KR" altLang="en-US" sz="2200" b="0" spc="-150" dirty="0"/>
              <a:t>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✰요양기관이란 국민건강보험법에 의하여 공단이 요양급여</a:t>
            </a:r>
            <a:r>
              <a:rPr lang="en-US" altLang="ko-KR" sz="2000" b="0" spc="-15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0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간호 및 이송제외</a:t>
            </a:r>
            <a:r>
              <a:rPr lang="en-US" altLang="ko-KR" sz="2000" b="0" spc="-150" dirty="0">
                <a:latin typeface="휴먼모음T" pitchFamily="18" charset="-127"/>
                <a:ea typeface="휴먼모음T" pitchFamily="18" charset="-127"/>
              </a:rPr>
              <a:t>)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를 실시하기 위해 지정한 기관</a:t>
            </a:r>
            <a:endParaRPr lang="en-US" altLang="ko-KR" sz="2200" b="0" spc="-150" dirty="0">
              <a:latin typeface="휴먼모음T" pitchFamily="18" charset="-127"/>
              <a:ea typeface="휴먼모음T" pitchFamily="18" charset="-127"/>
            </a:endParaRPr>
          </a:p>
          <a:p>
            <a:pPr marL="360000" lvl="1" indent="-360000" algn="just">
              <a:spcAft>
                <a:spcPts val="0"/>
              </a:spcAft>
              <a:buFont typeface="+mj-ea"/>
              <a:buAutoNum type="circleNumDbPlain"/>
            </a:pP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「의료법」에 따라 개설된 </a:t>
            </a:r>
            <a:r>
              <a:rPr lang="ko-KR" altLang="en-US" sz="22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의료기관 </a:t>
            </a:r>
            <a:r>
              <a:rPr lang="en-US" altLang="ko-KR" sz="22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/</a:t>
            </a:r>
            <a:r>
              <a:rPr lang="ko-KR" altLang="en-US" sz="2200" b="0" spc="-150" dirty="0" err="1">
                <a:latin typeface="휴먼모음T" pitchFamily="18" charset="-127"/>
                <a:ea typeface="휴먼모음T" pitchFamily="18" charset="-127"/>
              </a:rPr>
              <a:t>의원급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 의료기관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의원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치과의원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한의원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),   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조산원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200" b="0" spc="-150" dirty="0" err="1">
                <a:latin typeface="휴먼모음T" pitchFamily="18" charset="-127"/>
                <a:ea typeface="휴먼모음T" pitchFamily="18" charset="-127"/>
              </a:rPr>
              <a:t>병원급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 의료기관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병원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치과병원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한방병원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요양병원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종합병원</a:t>
            </a:r>
            <a:r>
              <a:rPr lang="en-US" altLang="ko-KR" sz="2200" b="0" spc="-150" dirty="0">
                <a:latin typeface="휴먼모음T" pitchFamily="18" charset="-127"/>
                <a:ea typeface="휴먼모음T" pitchFamily="18" charset="-127"/>
              </a:rPr>
              <a:t>)</a:t>
            </a:r>
          </a:p>
          <a:p>
            <a:pPr marL="360000" lvl="1" indent="-360000" algn="just">
              <a:spcAft>
                <a:spcPts val="0"/>
              </a:spcAft>
              <a:buFont typeface="+mj-ea"/>
              <a:buAutoNum type="circleNumDbPlain"/>
            </a:pP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「약사법」에 따라 등록된 </a:t>
            </a:r>
            <a:r>
              <a:rPr lang="ko-KR" altLang="en-US" sz="22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약국</a:t>
            </a:r>
            <a:endParaRPr lang="en-US" altLang="ko-KR" sz="2200" b="0" spc="-150" dirty="0">
              <a:solidFill>
                <a:srgbClr val="C00000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360000" lvl="1" indent="-360000" algn="just">
              <a:spcAft>
                <a:spcPts val="0"/>
              </a:spcAft>
              <a:buFont typeface="+mj-ea"/>
              <a:buAutoNum type="circleNumDbPlain"/>
            </a:pP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「약사법」에 따라 설립된 </a:t>
            </a:r>
            <a:r>
              <a:rPr lang="ko-KR" altLang="en-US" sz="22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한국희귀의약품센터</a:t>
            </a:r>
            <a:endParaRPr lang="en-US" altLang="ko-KR" sz="2200" b="0" spc="-150" dirty="0">
              <a:solidFill>
                <a:srgbClr val="C00000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360000" lvl="1" indent="-360000" algn="just">
              <a:spcAft>
                <a:spcPts val="0"/>
              </a:spcAft>
              <a:buFont typeface="+mj-ea"/>
              <a:buAutoNum type="circleNumDbPlain"/>
            </a:pP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「지역보건법」에 따른 </a:t>
            </a:r>
            <a:r>
              <a:rPr lang="ko-KR" altLang="en-US" sz="22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보건소</a:t>
            </a:r>
            <a:r>
              <a:rPr lang="en-US" altLang="ko-KR" sz="22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·</a:t>
            </a:r>
            <a:r>
              <a:rPr lang="ko-KR" altLang="en-US" sz="22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보건의료원 및 보건지소</a:t>
            </a:r>
            <a:endParaRPr lang="en-US" altLang="ko-KR" sz="2200" b="0" spc="-150" dirty="0">
              <a:solidFill>
                <a:srgbClr val="C00000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360000" lvl="1" indent="-360000" algn="just">
              <a:spcAft>
                <a:spcPts val="1200"/>
              </a:spcAft>
              <a:buFont typeface="+mj-ea"/>
              <a:buAutoNum type="circleNumDbPlain"/>
            </a:pPr>
            <a:r>
              <a:rPr lang="ko-KR" altLang="en-US" sz="2200" b="0" spc="-150" dirty="0">
                <a:latin typeface="휴먼모음T" pitchFamily="18" charset="-127"/>
                <a:ea typeface="휴먼모음T" pitchFamily="18" charset="-127"/>
              </a:rPr>
              <a:t>「농어촌 등 보건의료를 위한 특별조치법」에 따라 설치된 </a:t>
            </a:r>
            <a:r>
              <a:rPr lang="ko-KR" altLang="en-US" sz="22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보건진료소</a:t>
            </a:r>
            <a:endParaRPr lang="en-US" altLang="ko-KR" sz="2200" b="0" spc="-150" dirty="0">
              <a:solidFill>
                <a:srgbClr val="C00000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360000" lvl="1" indent="-457200" algn="just">
              <a:spcAft>
                <a:spcPts val="600"/>
              </a:spcAft>
            </a:pPr>
            <a:r>
              <a:rPr lang="en-US" altLang="ko-KR" sz="1400" b="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  </a:t>
            </a:r>
            <a:endParaRPr lang="ko-KR" altLang="en-US" b="0" spc="-150" dirty="0">
              <a:solidFill>
                <a:srgbClr val="0000FF"/>
              </a:solidFill>
              <a:latin typeface="휴먼모음T" pitchFamily="18" charset="-127"/>
              <a:ea typeface="휴먼모음T" pitchFamily="18" charset="-127"/>
            </a:endParaRPr>
          </a:p>
        </p:txBody>
      </p:sp>
      <p:sp>
        <p:nvSpPr>
          <p:cNvPr id="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595538" y="714356"/>
            <a:ext cx="7643866" cy="5334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1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요양기관</a:t>
            </a:r>
            <a:endParaRPr lang="ko-KR" altLang="en-US" dirty="0">
              <a:ea typeface="굴림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203"/>
    </mc:Choice>
    <mc:Fallback xmlns="">
      <p:transition spd="slow" advTm="10820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6</a:t>
            </a:fld>
            <a:endParaRPr lang="en-US" altLang="ko-KR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775520" y="1428737"/>
            <a:ext cx="8640960" cy="4898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600"/>
              </a:spcAft>
            </a:pPr>
            <a:r>
              <a:rPr lang="en-US" altLang="ko-KR" sz="23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2) </a:t>
            </a:r>
            <a:r>
              <a:rPr lang="ko-KR" altLang="en-US" sz="230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요양기관 제외 의료기관 등</a:t>
            </a:r>
            <a:endParaRPr lang="en-US" altLang="ko-KR" sz="230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360000" lvl="1" indent="-457200" algn="just">
              <a:spcAft>
                <a:spcPts val="200"/>
              </a:spcAft>
            </a:pPr>
            <a:r>
              <a:rPr lang="ko-KR" altLang="en-US" sz="2300" b="0" dirty="0">
                <a:latin typeface="휴먼모음T" pitchFamily="18" charset="-127"/>
                <a:ea typeface="휴먼모음T" pitchFamily="18" charset="-127"/>
              </a:rPr>
              <a:t>①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「의료법」제</a:t>
            </a:r>
            <a:r>
              <a:rPr lang="en-US" altLang="ko-KR" sz="2300" b="0" spc="-150" dirty="0">
                <a:latin typeface="휴먼모음T" pitchFamily="18" charset="-127"/>
                <a:ea typeface="휴먼모음T" pitchFamily="18" charset="-127"/>
              </a:rPr>
              <a:t>35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조의 규정에 의하여 설립된 </a:t>
            </a:r>
            <a:r>
              <a:rPr lang="ko-KR" altLang="en-US" sz="23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부속의료기관</a:t>
            </a:r>
            <a:r>
              <a:rPr lang="en-US" altLang="ko-KR" sz="23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:</a:t>
            </a:r>
            <a:r>
              <a:rPr lang="en-US" altLang="ko-KR" sz="2300" b="0" spc="-15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ko-KR" altLang="en-US" sz="2300" b="0" i="1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제외신청 해야</a:t>
            </a:r>
            <a:endParaRPr lang="en-US" altLang="ko-KR" sz="2300" b="0" i="1" u="sng" spc="-150" dirty="0">
              <a:solidFill>
                <a:srgbClr val="FF0000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360000" lvl="1" indent="-457200" algn="just">
              <a:spcAft>
                <a:spcPts val="200"/>
              </a:spcAft>
            </a:pP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②「사회복지사업법」제</a:t>
            </a:r>
            <a:r>
              <a:rPr lang="en-US" altLang="ko-KR" sz="2300" b="0" spc="-150" dirty="0">
                <a:latin typeface="휴먼모음T" pitchFamily="18" charset="-127"/>
                <a:ea typeface="휴먼모음T" pitchFamily="18" charset="-127"/>
              </a:rPr>
              <a:t>34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조의 규정에 의한 </a:t>
            </a:r>
            <a:r>
              <a:rPr lang="ko-KR" altLang="en-US" sz="23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사회복지시설에 수용된 자의 진료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를 주된 목적으로 개설한 의료기관</a:t>
            </a:r>
            <a:r>
              <a:rPr lang="en-US" altLang="ko-KR" sz="2000" b="0" spc="-15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0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사회복지관</a:t>
            </a:r>
            <a:r>
              <a:rPr lang="en-US" altLang="ko-KR" sz="20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,</a:t>
            </a:r>
            <a:r>
              <a:rPr lang="ko-KR" altLang="en-US" sz="20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부랑인</a:t>
            </a:r>
            <a:r>
              <a:rPr lang="en-US" altLang="ko-KR" sz="20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000" b="0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노숙인 등</a:t>
            </a:r>
            <a:r>
              <a:rPr lang="en-US" altLang="ko-KR" sz="2000" b="0" spc="-150" dirty="0">
                <a:latin typeface="휴먼모음T" pitchFamily="18" charset="-127"/>
                <a:ea typeface="휴먼모음T" pitchFamily="18" charset="-127"/>
              </a:rPr>
              <a:t>): </a:t>
            </a:r>
            <a:r>
              <a:rPr lang="ko-KR" altLang="en-US" sz="2300" b="0" i="1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제외신청 해야</a:t>
            </a:r>
            <a:endParaRPr lang="en-US" altLang="ko-KR" sz="2300" b="0" i="1" u="sng" spc="-150" dirty="0">
              <a:solidFill>
                <a:srgbClr val="FF0000"/>
              </a:solidFill>
              <a:latin typeface="휴먼모음T" pitchFamily="18" charset="-127"/>
              <a:ea typeface="휴먼모음T" pitchFamily="18" charset="-127"/>
            </a:endParaRPr>
          </a:p>
          <a:p>
            <a:pPr marL="360000" lvl="1" indent="-457200" algn="just">
              <a:spcAft>
                <a:spcPts val="200"/>
              </a:spcAft>
            </a:pP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③</a:t>
            </a:r>
            <a:r>
              <a:rPr lang="ko-KR" altLang="en-US" sz="2300" b="0" spc="-200" dirty="0">
                <a:latin typeface="휴먼모음T" pitchFamily="18" charset="-127"/>
                <a:ea typeface="휴먼모음T" pitchFamily="18" charset="-127"/>
              </a:rPr>
              <a:t>가입자 또는 피부양자에게 본인부담액을 </a:t>
            </a:r>
            <a:r>
              <a:rPr lang="ko-KR" altLang="en-US" sz="2300" b="0" spc="-200" dirty="0" err="1">
                <a:latin typeface="휴먼모음T" pitchFamily="18" charset="-127"/>
                <a:ea typeface="휴먼모음T" pitchFamily="18" charset="-127"/>
              </a:rPr>
              <a:t>받지아니하거나</a:t>
            </a:r>
            <a:r>
              <a:rPr lang="ko-KR" altLang="en-US" sz="2300" b="0" spc="-200" dirty="0">
                <a:latin typeface="휴먼모음T" pitchFamily="18" charset="-127"/>
                <a:ea typeface="휴먼모음T" pitchFamily="18" charset="-127"/>
              </a:rPr>
              <a:t> 경감하여 받는 등의 방법으로 </a:t>
            </a:r>
            <a:r>
              <a:rPr lang="ko-KR" altLang="en-US" sz="2300" b="0" spc="-20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유인</a:t>
            </a:r>
            <a:r>
              <a:rPr lang="ko-KR" altLang="en-US" sz="2300" b="0" spc="-200" dirty="0">
                <a:latin typeface="휴먼모음T" pitchFamily="18" charset="-127"/>
                <a:ea typeface="휴먼모음T" pitchFamily="18" charset="-127"/>
              </a:rPr>
              <a:t>하거나 이와 관련하여 </a:t>
            </a:r>
            <a:r>
              <a:rPr lang="ko-KR" altLang="en-US" sz="2300" b="0" spc="-20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과잉진료행위</a:t>
            </a:r>
            <a:r>
              <a:rPr lang="ko-KR" altLang="en-US" sz="2300" b="0" spc="-200" dirty="0">
                <a:latin typeface="휴먼모음T" pitchFamily="18" charset="-127"/>
                <a:ea typeface="휴먼모음T" pitchFamily="18" charset="-127"/>
              </a:rPr>
              <a:t>를 하거나 </a:t>
            </a:r>
            <a:r>
              <a:rPr lang="ko-KR" altLang="en-US" sz="2300" b="0" spc="-20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부당하게 많은 진료비</a:t>
            </a:r>
            <a:r>
              <a:rPr lang="ko-KR" altLang="en-US" sz="2300" b="0" spc="-200" dirty="0">
                <a:latin typeface="휴먼모음T" pitchFamily="18" charset="-127"/>
                <a:ea typeface="휴먼모음T" pitchFamily="18" charset="-127"/>
              </a:rPr>
              <a:t>를 요구하는 행위로 </a:t>
            </a:r>
            <a:r>
              <a:rPr lang="ko-KR" altLang="en-US" sz="2300" b="0" spc="-20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업무정지처분</a:t>
            </a:r>
            <a:r>
              <a:rPr lang="ko-KR" altLang="en-US" sz="2300" b="0" spc="-200" dirty="0">
                <a:latin typeface="휴먼모음T" pitchFamily="18" charset="-127"/>
                <a:ea typeface="휴먼모음T" pitchFamily="18" charset="-127"/>
              </a:rPr>
              <a:t> 등을 받은 의료기관</a:t>
            </a:r>
            <a:r>
              <a:rPr lang="en-US" altLang="ko-KR" sz="2300" b="0" spc="-200" dirty="0">
                <a:latin typeface="휴먼모음T" pitchFamily="18" charset="-127"/>
                <a:ea typeface="휴먼모음T" pitchFamily="18" charset="-127"/>
              </a:rPr>
              <a:t>: </a:t>
            </a:r>
            <a:r>
              <a:rPr lang="ko-KR" altLang="en-US" sz="2300" b="0" spc="-200" dirty="0">
                <a:latin typeface="휴먼모음T" pitchFamily="18" charset="-127"/>
                <a:ea typeface="휴먼모음T" pitchFamily="18" charset="-127"/>
              </a:rPr>
              <a:t>제외기간은 </a:t>
            </a:r>
            <a:r>
              <a:rPr lang="en-US" altLang="ko-KR" sz="2300" b="0" u="sng" spc="-200" dirty="0">
                <a:solidFill>
                  <a:srgbClr val="0000FF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1</a:t>
            </a:r>
            <a:r>
              <a:rPr lang="ko-KR" altLang="en-US" sz="2300" b="0" u="sng" spc="-200" dirty="0">
                <a:solidFill>
                  <a:srgbClr val="0000FF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년 이하</a:t>
            </a:r>
            <a:endParaRPr lang="en-US" altLang="ko-KR" sz="2300" b="0" u="sng" spc="-200" dirty="0">
              <a:solidFill>
                <a:srgbClr val="0000FF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540000" lvl="1" indent="-252000" algn="just">
              <a:spcAft>
                <a:spcPts val="200"/>
              </a:spcAft>
              <a:buFont typeface="Wingdings" pitchFamily="2" charset="2"/>
              <a:buChar char="§"/>
            </a:pP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업무정지 또는 과징금처분을 </a:t>
            </a:r>
            <a:r>
              <a:rPr lang="en-US" altLang="ko-KR" sz="2300" b="0" spc="-150" dirty="0">
                <a:latin typeface="휴먼모음T" pitchFamily="18" charset="-127"/>
                <a:ea typeface="휴먼모음T" pitchFamily="18" charset="-127"/>
              </a:rPr>
              <a:t>5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년 동안에 </a:t>
            </a:r>
            <a:r>
              <a:rPr lang="en-US" altLang="ko-KR" sz="2300" b="0" spc="-150" dirty="0">
                <a:latin typeface="휴먼모음T" pitchFamily="18" charset="-127"/>
                <a:ea typeface="휴먼모음T" pitchFamily="18" charset="-127"/>
              </a:rPr>
              <a:t>2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회 이상 받은 의료기관</a:t>
            </a:r>
            <a:endParaRPr lang="en-US" altLang="ko-KR" sz="2300" b="0" spc="-150" dirty="0">
              <a:latin typeface="휴먼모음T" pitchFamily="18" charset="-127"/>
              <a:ea typeface="휴먼모음T" pitchFamily="18" charset="-127"/>
            </a:endParaRPr>
          </a:p>
          <a:p>
            <a:pPr marL="540000" lvl="1" indent="-252000" algn="just">
              <a:spcAft>
                <a:spcPts val="200"/>
              </a:spcAft>
              <a:buFont typeface="Wingdings" pitchFamily="2" charset="2"/>
              <a:buChar char="§"/>
            </a:pP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의료법 제</a:t>
            </a:r>
            <a:r>
              <a:rPr lang="en-US" altLang="ko-KR" sz="2300" b="0" spc="-150" dirty="0">
                <a:latin typeface="휴먼모음T" pitchFamily="18" charset="-127"/>
                <a:ea typeface="휴먼모음T" pitchFamily="18" charset="-127"/>
              </a:rPr>
              <a:t>66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조에 따른 </a:t>
            </a:r>
            <a:r>
              <a:rPr lang="ko-KR" altLang="en-US" sz="2300" b="0" u="sng" spc="-150" dirty="0">
                <a:latin typeface="휴먼모음T" pitchFamily="18" charset="-127"/>
                <a:ea typeface="휴먼모음T" pitchFamily="18" charset="-127"/>
              </a:rPr>
              <a:t>면허자격정지처분</a:t>
            </a:r>
            <a:r>
              <a:rPr lang="en-US" altLang="ko-KR" sz="2000" b="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000" b="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품위손상</a:t>
            </a:r>
            <a:r>
              <a:rPr lang="en-US" altLang="ko-KR" sz="2000" b="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000" b="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진료기록부허위작성</a:t>
            </a:r>
            <a:r>
              <a:rPr lang="en-US" altLang="ko-KR" sz="2000" b="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000" b="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서류 </a:t>
            </a:r>
            <a:r>
              <a:rPr lang="ko-KR" altLang="en-US" sz="2000" b="0" u="sng" spc="-150" dirty="0" err="1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위변조</a:t>
            </a:r>
            <a:r>
              <a:rPr lang="en-US" altLang="ko-KR" sz="2000" b="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000" b="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의료광고위반 등등</a:t>
            </a:r>
            <a:r>
              <a:rPr lang="en-US" altLang="ko-KR" sz="2000" b="0" u="sng" spc="-150" dirty="0">
                <a:solidFill>
                  <a:srgbClr val="FF0000"/>
                </a:solidFill>
                <a:latin typeface="휴먼모음T" pitchFamily="18" charset="-127"/>
                <a:ea typeface="휴먼모음T" pitchFamily="18" charset="-127"/>
              </a:rPr>
              <a:t>…)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을 </a:t>
            </a:r>
            <a:r>
              <a:rPr lang="en-US" altLang="ko-KR" sz="2300" b="0" spc="-150" dirty="0">
                <a:latin typeface="휴먼모음T" pitchFamily="18" charset="-127"/>
                <a:ea typeface="휴먼모음T" pitchFamily="18" charset="-127"/>
              </a:rPr>
              <a:t>5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년 동안 </a:t>
            </a:r>
            <a:r>
              <a:rPr lang="en-US" altLang="ko-KR" sz="2300" b="0" spc="-150" dirty="0">
                <a:latin typeface="휴먼모음T" pitchFamily="18" charset="-127"/>
                <a:ea typeface="휴먼모음T" pitchFamily="18" charset="-127"/>
              </a:rPr>
              <a:t>2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회 이상 받은 의료인이 개설</a:t>
            </a:r>
            <a:r>
              <a:rPr lang="en-US" altLang="ko-KR" sz="2300" b="0" spc="-150" dirty="0">
                <a:latin typeface="휴먼모음T" pitchFamily="18" charset="-127"/>
                <a:ea typeface="휴먼모음T" pitchFamily="18" charset="-127"/>
              </a:rPr>
              <a:t>·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운영하는 의료기관</a:t>
            </a:r>
            <a:endParaRPr lang="en-US" altLang="ko-KR" sz="2300" b="0" spc="-150" dirty="0">
              <a:latin typeface="휴먼모음T" pitchFamily="18" charset="-127"/>
              <a:ea typeface="휴먼모음T" pitchFamily="18" charset="-127"/>
            </a:endParaRPr>
          </a:p>
          <a:p>
            <a:pPr marL="396000" lvl="1" indent="-457200" algn="just">
              <a:spcAft>
                <a:spcPts val="200"/>
              </a:spcAft>
            </a:pP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④ </a:t>
            </a:r>
            <a:r>
              <a:rPr lang="ko-KR" altLang="en-US" sz="23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업무정지처분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의 절차가 </a:t>
            </a:r>
            <a:r>
              <a:rPr lang="ko-KR" altLang="en-US" sz="2300" b="0" spc="-150" dirty="0" err="1">
                <a:latin typeface="휴먼모음T" pitchFamily="18" charset="-127"/>
                <a:ea typeface="휴먼모음T" pitchFamily="18" charset="-127"/>
              </a:rPr>
              <a:t>진행중이거나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 업무정지처분을 받은 요양기관의 </a:t>
            </a:r>
            <a:r>
              <a:rPr lang="ko-KR" altLang="en-US" sz="23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개설자</a:t>
            </a:r>
            <a:r>
              <a:rPr lang="ko-KR" altLang="en-US" sz="2300" b="0" spc="-150" dirty="0">
                <a:latin typeface="휴먼모음T" pitchFamily="18" charset="-127"/>
                <a:ea typeface="휴먼모음T" pitchFamily="18" charset="-127"/>
              </a:rPr>
              <a:t>가 개설한 의료기관 또는 약국</a:t>
            </a:r>
            <a:r>
              <a:rPr lang="en-US" altLang="ko-KR" sz="2300" b="0" spc="-150" dirty="0">
                <a:latin typeface="휴먼모음T" pitchFamily="18" charset="-127"/>
                <a:ea typeface="휴먼모음T" pitchFamily="18" charset="-127"/>
              </a:rPr>
              <a:t>: </a:t>
            </a:r>
            <a:r>
              <a:rPr lang="ko-KR" altLang="en-US" sz="2300" b="0" spc="-150" dirty="0">
                <a:solidFill>
                  <a:srgbClr val="0000FF"/>
                </a:solidFill>
                <a:latin typeface="휴먼모음T" pitchFamily="18" charset="-127"/>
                <a:ea typeface="휴먼모음T" pitchFamily="18" charset="-127"/>
              </a:rPr>
              <a:t>업무정지처분이 끝나는 날까지 제외</a:t>
            </a:r>
          </a:p>
        </p:txBody>
      </p:sp>
      <p:sp>
        <p:nvSpPr>
          <p:cNvPr id="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595538" y="714356"/>
            <a:ext cx="7643866" cy="5334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1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요양기관</a:t>
            </a:r>
            <a:endParaRPr lang="ko-KR" altLang="en-US" dirty="0">
              <a:ea typeface="굴림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390"/>
    </mc:Choice>
    <mc:Fallback xmlns="">
      <p:transition spd="slow" advTm="14539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4632840D-F55E-43C1-B83E-196C50A98447}" type="slidenum">
              <a:rPr lang="ko-KR" altLang="en-US" smtClean="0"/>
              <a:pPr/>
              <a:t>7</a:t>
            </a:fld>
            <a:endParaRPr lang="en-US" altLang="ko-KR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881158" y="1428736"/>
            <a:ext cx="8391306" cy="49859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60000" lvl="1" indent="-457200" algn="just">
              <a:spcAft>
                <a:spcPts val="600"/>
              </a:spcAft>
            </a:pPr>
            <a:r>
              <a:rPr lang="en-US" altLang="ko-KR" sz="2400" spc="-15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3) </a:t>
            </a:r>
            <a:r>
              <a:rPr lang="ko-KR" altLang="en-US" sz="2400" spc="-15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요양급여의 거부금지</a:t>
            </a:r>
            <a:endParaRPr lang="en-US" altLang="ko-KR" sz="2400" spc="-15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432000" lvl="1" indent="-252000" algn="just">
              <a:spcAft>
                <a:spcPts val="120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요양기관은 정당한 이유 없이 요양급여를 거부하지 못하며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, </a:t>
            </a:r>
            <a:r>
              <a:rPr lang="ko-KR" altLang="en-US" sz="2400" b="0" spc="-150" dirty="0" err="1">
                <a:latin typeface="휴먼모음T" pitchFamily="18" charset="-127"/>
                <a:ea typeface="휴먼모음T" pitchFamily="18" charset="-127"/>
              </a:rPr>
              <a:t>요양비명세서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 또는 요양의 내역을 기재한 영수증을 요양을 받은 자에 교부해야 하고 이를 위반할 때는 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500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만원 이하의 벌금에 처함</a:t>
            </a:r>
            <a:endParaRPr lang="en-US" altLang="ko-KR" sz="2400" b="0" spc="-150" dirty="0">
              <a:latin typeface="휴먼모음T" pitchFamily="18" charset="-127"/>
              <a:ea typeface="휴먼모음T" pitchFamily="18" charset="-127"/>
            </a:endParaRPr>
          </a:p>
          <a:p>
            <a:pPr marL="360000" lvl="1" indent="-457200" algn="just">
              <a:spcAft>
                <a:spcPts val="600"/>
              </a:spcAft>
            </a:pPr>
            <a:r>
              <a:rPr lang="en-US" altLang="ko-KR" sz="2400" spc="-15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2. </a:t>
            </a:r>
            <a:r>
              <a:rPr lang="ko-KR" altLang="en-US" sz="2400" spc="-150" dirty="0">
                <a:solidFill>
                  <a:srgbClr val="C00000"/>
                </a:solidFill>
                <a:latin typeface="휴먼엑스포" pitchFamily="18" charset="-127"/>
                <a:ea typeface="휴먼엑스포" pitchFamily="18" charset="-127"/>
              </a:rPr>
              <a:t>상급종합병원 및 전문요양기관</a:t>
            </a:r>
            <a:endParaRPr lang="en-US" altLang="ko-KR" sz="2400" spc="-150" dirty="0">
              <a:solidFill>
                <a:srgbClr val="C00000"/>
              </a:solidFill>
              <a:latin typeface="휴먼엑스포" pitchFamily="18" charset="-127"/>
              <a:ea typeface="휴먼엑스포" pitchFamily="18" charset="-127"/>
            </a:endParaRPr>
          </a:p>
          <a:p>
            <a:pPr marL="360000" lvl="1" indent="-457200" algn="just">
              <a:spcAft>
                <a:spcPts val="600"/>
              </a:spcAft>
            </a:pPr>
            <a:r>
              <a:rPr lang="en-US" altLang="ko-KR" sz="2400" spc="-15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1) </a:t>
            </a:r>
            <a:r>
              <a:rPr lang="ko-KR" altLang="en-US" sz="2400" spc="-150" dirty="0">
                <a:solidFill>
                  <a:srgbClr val="0000FF"/>
                </a:solidFill>
                <a:latin typeface="HY수평선B" pitchFamily="18" charset="-127"/>
                <a:ea typeface="HY수평선B" pitchFamily="18" charset="-127"/>
              </a:rPr>
              <a:t>의의</a:t>
            </a:r>
            <a:endParaRPr lang="en-US" altLang="ko-KR" sz="2400" spc="-150" dirty="0">
              <a:solidFill>
                <a:srgbClr val="0000FF"/>
              </a:solidFill>
              <a:latin typeface="HY수평선B" pitchFamily="18" charset="-127"/>
              <a:ea typeface="HY수평선B" pitchFamily="18" charset="-127"/>
            </a:endParaRPr>
          </a:p>
          <a:p>
            <a:pPr marL="432000" lvl="1" indent="-252000" algn="just">
              <a:spcAft>
                <a:spcPts val="60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요양급여를 효율적으로 하기 위하여 필요한 경우 시설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·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장비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·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인력 및 진료과목 등 </a:t>
            </a:r>
            <a:r>
              <a:rPr lang="ko-KR" altLang="en-US" sz="2400" b="0" spc="-150" dirty="0" err="1">
                <a:latin typeface="휴먼모음T" pitchFamily="18" charset="-127"/>
                <a:ea typeface="휴먼모음T" pitchFamily="18" charset="-127"/>
              </a:rPr>
              <a:t>보건복지부령이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 정하는 기준에 해당하는 요양기관을 전문요양기관으로 인정할 수 있음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.</a:t>
            </a:r>
          </a:p>
          <a:p>
            <a:pPr marL="432000" lvl="1" indent="-252000" algn="just">
              <a:spcAft>
                <a:spcPts val="0"/>
              </a:spcAft>
              <a:buFont typeface="Wingdings" pitchFamily="2" charset="2"/>
              <a:buChar char="§"/>
            </a:pP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전문요양기관으로 인정된 요양기관 또는 의료법상 상급종합병원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종합전문요양기관</a:t>
            </a:r>
            <a:r>
              <a:rPr lang="en-US" altLang="ko-KR" sz="2400" b="0" spc="-150" dirty="0">
                <a:latin typeface="휴먼모음T" pitchFamily="18" charset="-127"/>
                <a:ea typeface="휴먼모음T" pitchFamily="18" charset="-127"/>
              </a:rPr>
              <a:t>)</a:t>
            </a:r>
            <a:r>
              <a:rPr lang="ko-KR" altLang="en-US" sz="2400" b="0" spc="-150" dirty="0">
                <a:latin typeface="휴먼모음T" pitchFamily="18" charset="-127"/>
                <a:ea typeface="휴먼모음T" pitchFamily="18" charset="-127"/>
              </a:rPr>
              <a:t>에 대하여는 </a:t>
            </a:r>
            <a:r>
              <a:rPr lang="ko-KR" altLang="en-US" sz="24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요양급여절차 및 요양급여비용을 다른 요양기관과 달리 할 수 있음</a:t>
            </a:r>
            <a:r>
              <a:rPr lang="en-US" altLang="ko-KR" sz="2400" b="0" spc="-150" dirty="0">
                <a:solidFill>
                  <a:srgbClr val="C00000"/>
                </a:solidFill>
                <a:latin typeface="휴먼모음T" pitchFamily="18" charset="-127"/>
                <a:ea typeface="휴먼모음T" pitchFamily="18" charset="-127"/>
              </a:rPr>
              <a:t>.</a:t>
            </a:r>
          </a:p>
        </p:txBody>
      </p:sp>
      <p:sp>
        <p:nvSpPr>
          <p:cNvPr id="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595538" y="714356"/>
            <a:ext cx="7643866" cy="5334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ea typeface="굴림" charset="-127"/>
              </a:rPr>
              <a:t>제</a:t>
            </a:r>
            <a:r>
              <a:rPr lang="en-US" altLang="ko-KR" dirty="0">
                <a:ea typeface="굴림" charset="-127"/>
              </a:rPr>
              <a:t>1</a:t>
            </a:r>
            <a:r>
              <a:rPr lang="ko-KR" altLang="en-US" dirty="0">
                <a:ea typeface="굴림" charset="-127"/>
              </a:rPr>
              <a:t>절</a:t>
            </a:r>
            <a:r>
              <a:rPr lang="ko-KR" altLang="en-US" dirty="0"/>
              <a:t> 요양기관</a:t>
            </a:r>
            <a:endParaRPr lang="ko-KR" altLang="en-US" dirty="0">
              <a:ea typeface="굴림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768"/>
    </mc:Choice>
    <mc:Fallback xmlns="">
      <p:transition spd="slow" advTm="11076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8</a:t>
            </a:fld>
            <a:endParaRPr lang="en-US" altLang="ko-KR"/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10483269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373266"/>
              </p:ext>
            </p:extLst>
          </p:nvPr>
        </p:nvGraphicFramePr>
        <p:xfrm>
          <a:off x="1809720" y="1500175"/>
          <a:ext cx="8501124" cy="4631055"/>
        </p:xfrm>
        <a:graphic>
          <a:graphicData uri="http://schemas.openxmlformats.org/drawingml/2006/table">
            <a:tbl>
              <a:tblPr/>
              <a:tblGrid>
                <a:gridCol w="16722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288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87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구 분 </a:t>
                      </a:r>
                    </a:p>
                  </a:txBody>
                  <a:tcPr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인정기준</a:t>
                      </a: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38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진료기능</a:t>
                      </a:r>
                    </a:p>
                  </a:txBody>
                  <a:tcPr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762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필수진료과목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(9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개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을 포함하여 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20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개 이상의 진료과목을 갖추고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각 진료과목마다 전속하는 전문의 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명 이상</a:t>
                      </a: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192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교육기능</a:t>
                      </a:r>
                    </a:p>
                  </a:txBody>
                  <a:tcPr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762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레지던트 수련병원으로 지정 받은 종합병원</a:t>
                      </a: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192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응급의료기능</a:t>
                      </a:r>
                    </a:p>
                  </a:txBody>
                  <a:tcPr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762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권역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전문 또는 지역응급의료센터로 지정 받은 기관</a:t>
                      </a: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8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의료인수</a:t>
                      </a:r>
                    </a:p>
                  </a:txBody>
                  <a:tcPr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762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의사 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연평균 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일 입원환자 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인당 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 이상 </a:t>
                      </a:r>
                    </a:p>
                    <a:p>
                      <a:pPr marL="76200" marR="762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간호사 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연평균 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일 입원환자 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2.3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인당 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 이상</a:t>
                      </a: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87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시 설</a:t>
                      </a:r>
                    </a:p>
                  </a:txBody>
                  <a:tcPr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762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의료법시행규칙 별표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 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호에 따른 중환자실 설치</a:t>
                      </a: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38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장 비</a:t>
                      </a:r>
                    </a:p>
                  </a:txBody>
                  <a:tcPr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762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CT, MRI, EMG, </a:t>
                      </a:r>
                      <a:r>
                        <a:rPr lang="ko-KR" altLang="en-US" sz="16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혈관조영촬영기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감마카메라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심전도기록기 각 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대 이상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특수의료장비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(CT, MRI)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는 품질관리검사기관의 검사 결과가 적합</a:t>
                      </a: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38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환자구성상태</a:t>
                      </a:r>
                    </a:p>
                  </a:txBody>
                  <a:tcPr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762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전체입원환자 중 </a:t>
                      </a:r>
                      <a:r>
                        <a:rPr lang="ko-KR" altLang="en-US" sz="16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전문진료질병군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환자 </a:t>
                      </a:r>
                      <a:r>
                        <a:rPr lang="en-US" altLang="ko-KR" sz="1600" b="1" strike="sng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12%(</a:t>
                      </a:r>
                      <a:r>
                        <a:rPr lang="en-US" altLang="ko-KR" sz="1800" b="1" strike="noStrike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17%</a:t>
                      </a:r>
                      <a:r>
                        <a:rPr lang="en-US" altLang="ko-KR" sz="1600" b="1" strike="noStrike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이상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6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단순진료질병군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환자 </a:t>
                      </a:r>
                      <a:r>
                        <a:rPr lang="en-US" altLang="ko-KR" sz="1600" b="1" strike="sng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21%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16%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 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이하</a:t>
                      </a:r>
                      <a:endParaRPr lang="en-US" altLang="ko-KR" sz="1600" b="1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76200" marR="7620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* 전체 외래환자 중 “의원중점 외래질환” 환자 비율 </a:t>
                      </a:r>
                      <a:r>
                        <a:rPr lang="en-US" altLang="ko-KR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17% </a:t>
                      </a:r>
                    </a:p>
                    <a:p>
                      <a:pPr marL="76200" marR="7620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   </a:t>
                      </a:r>
                      <a:r>
                        <a:rPr lang="ko-KR" altLang="en-US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이하</a:t>
                      </a:r>
                      <a:r>
                        <a:rPr lang="en-US" altLang="ko-KR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신설</a:t>
                      </a:r>
                      <a:r>
                        <a:rPr lang="en-US" altLang="ko-KR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600" b="1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38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의료서비스 수준</a:t>
                      </a:r>
                    </a:p>
                  </a:txBody>
                  <a:tcPr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762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의료법 제</a:t>
                      </a:r>
                      <a:r>
                        <a:rPr lang="en-US" altLang="ko-KR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58</a:t>
                      </a: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조에 따른 의료기관 인정 또는 조건부인정</a:t>
                      </a: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Rectangle 2050"/>
          <p:cNvSpPr txBox="1">
            <a:spLocks noChangeArrowheads="1"/>
          </p:cNvSpPr>
          <p:nvPr/>
        </p:nvSpPr>
        <p:spPr>
          <a:xfrm>
            <a:off x="3071664" y="781263"/>
            <a:ext cx="6120680" cy="533400"/>
          </a:xfrm>
          <a:prstGeom prst="rect">
            <a:avLst/>
          </a:prstGeom>
        </p:spPr>
        <p:txBody>
          <a:bodyPr/>
          <a:lstStyle>
            <a:lvl1pPr algn="l" rtl="0" fontAlgn="base" latinLnBrk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fontAlgn="base" latinLnBrk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2pPr>
            <a:lvl3pPr algn="l" rtl="0" fontAlgn="base" latinLnBrk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3pPr>
            <a:lvl4pPr algn="l" rtl="0" fontAlgn="base" latinLnBrk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4pPr>
            <a:lvl5pPr algn="l" rtl="0" fontAlgn="base" latinLnBrk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5pPr>
            <a:lvl6pPr marL="457200" algn="l" rtl="0" eaLnBrk="1" fontAlgn="base" latinLnBrk="1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6pPr>
            <a:lvl7pPr marL="914400" algn="l" rtl="0" eaLnBrk="1" fontAlgn="base" latinLnBrk="1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7pPr>
            <a:lvl8pPr marL="1371600" algn="l" rtl="0" eaLnBrk="1" fontAlgn="base" latinLnBrk="1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8pPr>
            <a:lvl9pPr marL="1828800" algn="l" rtl="0" eaLnBrk="1" fontAlgn="base" latinLnBrk="1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/>
                </a:solidFill>
                <a:latin typeface="Verdana" pitchFamily="34" charset="0"/>
              </a:defRPr>
            </a:lvl9pPr>
          </a:lstStyle>
          <a:p>
            <a:pPr>
              <a:defRPr/>
            </a:pPr>
            <a:r>
              <a:rPr lang="ko-KR" altLang="en-US" sz="2400" dirty="0"/>
              <a:t>상급종합병원 인정기준</a:t>
            </a:r>
            <a:endParaRPr lang="ko-KR" altLang="en-US" sz="2400" dirty="0">
              <a:ea typeface="굴림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152"/>
    </mc:Choice>
    <mc:Fallback xmlns="">
      <p:transition spd="slow" advTm="7015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82BE6EB-9785-4AFE-9EF7-9ABFD83F5E25}" type="slidenum">
              <a:rPr lang="ko-KR" altLang="en-US" smtClean="0"/>
              <a:pPr/>
              <a:t>9</a:t>
            </a:fld>
            <a:endParaRPr lang="en-US" altLang="ko-KR"/>
          </a:p>
        </p:txBody>
      </p:sp>
      <p:sp>
        <p:nvSpPr>
          <p:cNvPr id="5" name="직사각형 4"/>
          <p:cNvSpPr/>
          <p:nvPr/>
        </p:nvSpPr>
        <p:spPr>
          <a:xfrm>
            <a:off x="4223792" y="764705"/>
            <a:ext cx="51125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ko-KR" altLang="en-US" sz="2400" dirty="0">
                <a:solidFill>
                  <a:schemeClr val="bg1"/>
                </a:solidFill>
              </a:rPr>
              <a:t>상급종합병원명단</a:t>
            </a:r>
            <a:r>
              <a:rPr lang="en-US" altLang="ko-KR" sz="2400" dirty="0">
                <a:solidFill>
                  <a:schemeClr val="bg1"/>
                </a:solidFill>
              </a:rPr>
              <a:t> 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789784"/>
              </p:ext>
            </p:extLst>
          </p:nvPr>
        </p:nvGraphicFramePr>
        <p:xfrm>
          <a:off x="1847528" y="1484784"/>
          <a:ext cx="8496944" cy="4581480"/>
        </p:xfrm>
        <a:graphic>
          <a:graphicData uri="http://schemas.openxmlformats.org/drawingml/2006/table">
            <a:tbl>
              <a:tblPr/>
              <a:tblGrid>
                <a:gridCol w="12077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891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502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진료권역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상급종합병원 지정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기관명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(43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개 병원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1400" b="1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839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수도권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(17→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서울성모병원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strike="sngStrike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여의도성모병원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건국대학교병원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경희대학교병원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고대구로병원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고대의대부속병원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안암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삼성서울병원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강북삼성병원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서울대학교병원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서울아산병원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strike="sngStrike" dirty="0" err="1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순천향병원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세브란스병원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강남세브란스병원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이대목동병원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strike="sngStrike" dirty="0" err="1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인제대상계백병원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중앙대학교병원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한양대학교병원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</a:t>
                      </a:r>
                      <a:endParaRPr lang="ko-KR" altLang="en-US" sz="1400" b="1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86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경기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서부권</a:t>
                      </a:r>
                      <a:r>
                        <a:rPr lang="en-US" altLang="ko-KR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(4)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가톨릭대 인천성모병원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순천향대부속부천병원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길의료재단길병원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인하대부속병원</a:t>
                      </a:r>
                      <a:endParaRPr lang="en-US" altLang="ko-KR" sz="1400" b="1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86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경기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남부권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(4)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고대부속안산병원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분당서울대학교병원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아주대학교병원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한림대학교 성심병원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502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강원권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(1)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연세대학교원주의과대학원주기독병원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strike="sngStrike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한림대학부속춘천성심병원</a:t>
                      </a:r>
                      <a:r>
                        <a:rPr lang="en-US" altLang="ko-KR" sz="1400" b="1" strike="sngStrike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(13.1 </a:t>
                      </a:r>
                      <a:r>
                        <a:rPr lang="ko-KR" altLang="en-US" sz="1400" b="1" strike="sngStrike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반납</a:t>
                      </a:r>
                      <a:r>
                        <a:rPr lang="en-US" altLang="ko-KR" sz="1400" b="1" strike="sngStrike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1400" b="1" strike="sngStrike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502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충북권</a:t>
                      </a:r>
                      <a:r>
                        <a:rPr lang="en-US" altLang="ko-KR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(1)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충북대학교병원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502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충남권</a:t>
                      </a:r>
                      <a:r>
                        <a:rPr lang="en-US" altLang="ko-KR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(3)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단국대의과대학부속병원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순천향대학교부속천안병원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충남대학교병원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502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전북권</a:t>
                      </a:r>
                      <a:r>
                        <a:rPr lang="en-US" altLang="ko-KR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(2)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원광대학교부속병원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전북대학교병원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502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전남권</a:t>
                      </a:r>
                      <a:r>
                        <a:rPr lang="en-US" altLang="ko-KR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(3)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전남대학교병원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조선대학교병원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화순전남대학교병원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502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경북권</a:t>
                      </a:r>
                      <a:r>
                        <a:rPr lang="en-US" altLang="ko-KR" sz="1400" b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(4)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경북대학교병원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계명대학교동산병원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대구가톨릭대학병원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영남대학교병원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502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경남권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(5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휴먼모음T"/>
                          <a:ea typeface="휴먼모음T"/>
                        </a:rPr>
                        <a:t>→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effectLst/>
                          <a:latin typeface="휴먼모음T"/>
                          <a:ea typeface="휴먼모음T"/>
                        </a:rPr>
                        <a:t>7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경상대학교병원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고신대학교복음병원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동아대학교병원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부산대학교병원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인제대학교부속부산백병원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 err="1">
                          <a:solidFill>
                            <a:srgbClr val="3333FF"/>
                          </a:solidFill>
                          <a:effectLst/>
                          <a:latin typeface="+mn-ea"/>
                          <a:ea typeface="+mn-ea"/>
                        </a:rPr>
                        <a:t>양산부산대병원</a:t>
                      </a:r>
                      <a:r>
                        <a:rPr lang="en-US" altLang="ko-KR" sz="1400" b="1" dirty="0">
                          <a:solidFill>
                            <a:srgbClr val="3333FF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rgbClr val="3333FF"/>
                          </a:solidFill>
                          <a:effectLst/>
                          <a:latin typeface="+mn-ea"/>
                          <a:ea typeface="+mn-ea"/>
                        </a:rPr>
                        <a:t>울산대학교병원</a:t>
                      </a:r>
                    </a:p>
                  </a:txBody>
                  <a:tcPr marL="86760" marR="86760" marT="43380" marB="433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681"/>
    </mc:Choice>
    <mc:Fallback xmlns="">
      <p:transition spd="slow" advTm="32681"/>
    </mc:Fallback>
  </mc:AlternateContent>
</p:sld>
</file>

<file path=ppt/theme/theme1.xml><?xml version="1.0" encoding="utf-8"?>
<a:theme xmlns:a="http://schemas.openxmlformats.org/drawingml/2006/main" name="238TGp_spraut_light_s">
  <a:themeElements>
    <a:clrScheme name="238TGp_spraut_light_s 2">
      <a:dk1>
        <a:srgbClr val="30311D"/>
      </a:dk1>
      <a:lt1>
        <a:srgbClr val="FFFFFF"/>
      </a:lt1>
      <a:dk2>
        <a:srgbClr val="FF6600"/>
      </a:dk2>
      <a:lt2>
        <a:srgbClr val="C0C0C0"/>
      </a:lt2>
      <a:accent1>
        <a:srgbClr val="3FB564"/>
      </a:accent1>
      <a:accent2>
        <a:srgbClr val="15A2E9"/>
      </a:accent2>
      <a:accent3>
        <a:srgbClr val="FFFFFF"/>
      </a:accent3>
      <a:accent4>
        <a:srgbClr val="272817"/>
      </a:accent4>
      <a:accent5>
        <a:srgbClr val="AFD7B8"/>
      </a:accent5>
      <a:accent6>
        <a:srgbClr val="1292D3"/>
      </a:accent6>
      <a:hlink>
        <a:srgbClr val="F5B821"/>
      </a:hlink>
      <a:folHlink>
        <a:srgbClr val="A1A18B"/>
      </a:folHlink>
    </a:clrScheme>
    <a:fontScheme name="238TGp_spraut_light_s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238TGp_spraut_light_s 1">
        <a:dk1>
          <a:srgbClr val="000000"/>
        </a:dk1>
        <a:lt1>
          <a:srgbClr val="FFFFFF"/>
        </a:lt1>
        <a:dk2>
          <a:srgbClr val="1367BB"/>
        </a:dk2>
        <a:lt2>
          <a:srgbClr val="C0C0C0"/>
        </a:lt2>
        <a:accent1>
          <a:srgbClr val="009999"/>
        </a:accent1>
        <a:accent2>
          <a:srgbClr val="E06918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CB5E15"/>
        </a:accent6>
        <a:hlink>
          <a:srgbClr val="4CC737"/>
        </a:hlink>
        <a:folHlink>
          <a:srgbClr val="90A8B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38TGp_spraut_light_s 2">
        <a:dk1>
          <a:srgbClr val="30311D"/>
        </a:dk1>
        <a:lt1>
          <a:srgbClr val="FFFFFF"/>
        </a:lt1>
        <a:dk2>
          <a:srgbClr val="FF6600"/>
        </a:dk2>
        <a:lt2>
          <a:srgbClr val="C0C0C0"/>
        </a:lt2>
        <a:accent1>
          <a:srgbClr val="3FB564"/>
        </a:accent1>
        <a:accent2>
          <a:srgbClr val="15A2E9"/>
        </a:accent2>
        <a:accent3>
          <a:srgbClr val="FFFFFF"/>
        </a:accent3>
        <a:accent4>
          <a:srgbClr val="272817"/>
        </a:accent4>
        <a:accent5>
          <a:srgbClr val="AFD7B8"/>
        </a:accent5>
        <a:accent6>
          <a:srgbClr val="1292D3"/>
        </a:accent6>
        <a:hlink>
          <a:srgbClr val="F5B821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38TGp_spraut_light_s 3">
        <a:dk1>
          <a:srgbClr val="30311D"/>
        </a:dk1>
        <a:lt1>
          <a:srgbClr val="FFFFFF"/>
        </a:lt1>
        <a:dk2>
          <a:srgbClr val="44808E"/>
        </a:dk2>
        <a:lt2>
          <a:srgbClr val="DDDDDD"/>
        </a:lt2>
        <a:accent1>
          <a:srgbClr val="D24F4C"/>
        </a:accent1>
        <a:accent2>
          <a:srgbClr val="276EEF"/>
        </a:accent2>
        <a:accent3>
          <a:srgbClr val="FFFFFF"/>
        </a:accent3>
        <a:accent4>
          <a:srgbClr val="272817"/>
        </a:accent4>
        <a:accent5>
          <a:srgbClr val="E5B2B2"/>
        </a:accent5>
        <a:accent6>
          <a:srgbClr val="2263D9"/>
        </a:accent6>
        <a:hlink>
          <a:srgbClr val="64C3F2"/>
        </a:hlink>
        <a:folHlink>
          <a:srgbClr val="A1A1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238TGp_spraut_light_s</Template>
  <TotalTime>12939</TotalTime>
  <Words>2982</Words>
  <Application>Microsoft Office PowerPoint</Application>
  <PresentationFormat>와이드스크린</PresentationFormat>
  <Paragraphs>363</Paragraphs>
  <Slides>39</Slides>
  <Notes>21</Notes>
  <HiddenSlides>0</HiddenSlides>
  <MMClips>0</MMClips>
  <ScaleCrop>false</ScaleCrop>
  <HeadingPairs>
    <vt:vector size="8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55" baseType="lpstr">
      <vt:lpstr>HY견고딕</vt:lpstr>
      <vt:lpstr>HY궁서B</vt:lpstr>
      <vt:lpstr>HY수평선B</vt:lpstr>
      <vt:lpstr>굴림</vt:lpstr>
      <vt:lpstr>궁서</vt:lpstr>
      <vt:lpstr>궁서체</vt:lpstr>
      <vt:lpstr>맑은 고딕</vt:lpstr>
      <vt:lpstr>바탕</vt:lpstr>
      <vt:lpstr>휴먼모음T</vt:lpstr>
      <vt:lpstr>휴먼엑스포</vt:lpstr>
      <vt:lpstr>휴먼옛체</vt:lpstr>
      <vt:lpstr>Arial</vt:lpstr>
      <vt:lpstr>Verdana</vt:lpstr>
      <vt:lpstr>Wingdings</vt:lpstr>
      <vt:lpstr>238TGp_spraut_light_s</vt:lpstr>
      <vt:lpstr>Image</vt:lpstr>
      <vt:lpstr>우리나라의 사회보험제도</vt:lpstr>
      <vt:lpstr>Contents</vt:lpstr>
      <vt:lpstr>Contents</vt:lpstr>
      <vt:lpstr>PowerPoint 프레젠테이션</vt:lpstr>
      <vt:lpstr>제1절 요양기관</vt:lpstr>
      <vt:lpstr>제1절 요양기관</vt:lpstr>
      <vt:lpstr>제1절 요양기관</vt:lpstr>
      <vt:lpstr>PowerPoint 프레젠테이션</vt:lpstr>
      <vt:lpstr>PowerPoint 프레젠테이션</vt:lpstr>
      <vt:lpstr>제1절 요양기관</vt:lpstr>
      <vt:lpstr>PowerPoint 프레젠테이션</vt:lpstr>
      <vt:lpstr>PowerPoint 프레젠테이션</vt:lpstr>
      <vt:lpstr>제1절 요양기관</vt:lpstr>
      <vt:lpstr>제2절 본인일부부담금</vt:lpstr>
      <vt:lpstr>제2절 본인일부부담금</vt:lpstr>
      <vt:lpstr>제2절 본인일부부담금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제2절 본인일부부담금 </vt:lpstr>
      <vt:lpstr>제3절 요양급여비용의 산정</vt:lpstr>
      <vt:lpstr>제3절 요양급여비용의 산정</vt:lpstr>
      <vt:lpstr>제3절 요양급여비용의 산정</vt:lpstr>
      <vt:lpstr>제3절 요양급여비용의 산정</vt:lpstr>
      <vt:lpstr>제4절 요양급여비용의 청구와 지급</vt:lpstr>
      <vt:lpstr>PowerPoint 프레젠테이션</vt:lpstr>
      <vt:lpstr>PowerPoint 프레젠테이션</vt:lpstr>
      <vt:lpstr>제4절 요양급여비용의 청구와 지급</vt:lpstr>
      <vt:lpstr>제4절 요양급여비용의 청구와 지급</vt:lpstr>
      <vt:lpstr>제4절 요양급여비용의 청구와 지급</vt:lpstr>
      <vt:lpstr>제5절 급여의 제한과 정지</vt:lpstr>
      <vt:lpstr>제5절 급여의 제한과 정지</vt:lpstr>
      <vt:lpstr>제5절 급여의 제한과 정지</vt:lpstr>
      <vt:lpstr>제6절 부당이득의 징수</vt:lpstr>
      <vt:lpstr>제6절 부당이득의 징수</vt:lpstr>
      <vt:lpstr>제7절 구상권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JCHAO 의 10단계  평가 모델</dc:title>
  <dc:creator>samsung</dc:creator>
  <cp:lastModifiedBy>김명중</cp:lastModifiedBy>
  <cp:revision>629</cp:revision>
  <cp:lastPrinted>2017-11-04T11:52:58Z</cp:lastPrinted>
  <dcterms:created xsi:type="dcterms:W3CDTF">2009-03-29T08:20:08Z</dcterms:created>
  <dcterms:modified xsi:type="dcterms:W3CDTF">2022-05-09T00:34:14Z</dcterms:modified>
</cp:coreProperties>
</file>

<file path=docProps/thumbnail.jpeg>
</file>